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04" r:id="rId3"/>
    <p:sldId id="263" r:id="rId4"/>
    <p:sldId id="264" r:id="rId5"/>
    <p:sldId id="299" r:id="rId6"/>
    <p:sldId id="300" r:id="rId7"/>
    <p:sldId id="286" r:id="rId8"/>
    <p:sldId id="267" r:id="rId9"/>
    <p:sldId id="298" r:id="rId10"/>
    <p:sldId id="288" r:id="rId11"/>
    <p:sldId id="287" r:id="rId12"/>
    <p:sldId id="265" r:id="rId13"/>
    <p:sldId id="292" r:id="rId14"/>
    <p:sldId id="297" r:id="rId15"/>
    <p:sldId id="272" r:id="rId16"/>
    <p:sldId id="294" r:id="rId17"/>
    <p:sldId id="273" r:id="rId18"/>
    <p:sldId id="305" r:id="rId19"/>
    <p:sldId id="274" r:id="rId20"/>
    <p:sldId id="283" r:id="rId21"/>
    <p:sldId id="303" r:id="rId22"/>
    <p:sldId id="302" r:id="rId23"/>
    <p:sldId id="289" r:id="rId24"/>
    <p:sldId id="277" r:id="rId25"/>
    <p:sldId id="301" r:id="rId26"/>
    <p:sldId id="285" r:id="rId27"/>
    <p:sldId id="291" r:id="rId28"/>
    <p:sldId id="266" r:id="rId29"/>
    <p:sldId id="281" r:id="rId30"/>
    <p:sldId id="293" r:id="rId31"/>
    <p:sldId id="280" r:id="rId32"/>
    <p:sldId id="282" r:id="rId33"/>
  </p:sldIdLst>
  <p:sldSz cx="12192000" cy="6858000"/>
  <p:notesSz cx="6858000" cy="994568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8" autoAdjust="0"/>
    <p:restoredTop sz="94206" autoAdjust="0"/>
  </p:normalViewPr>
  <p:slideViewPr>
    <p:cSldViewPr snapToGrid="0">
      <p:cViewPr varScale="1">
        <p:scale>
          <a:sx n="95" d="100"/>
          <a:sy n="95" d="100"/>
        </p:scale>
        <p:origin x="114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4210B-FAEE-4EEC-AC1E-483FD26880AF}" type="datetimeFigureOut">
              <a:rPr lang="nl-BE" smtClean="0"/>
              <a:t>17/09/2025</a:t>
            </a:fld>
            <a:endParaRPr lang="nl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86550-CC9F-47B9-874C-F1AD3E7A089B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434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6E451-6B31-4F96-8C6A-843FF466B5F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537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64D82-846D-77A7-C061-BB311DDAA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B93CE8E-DC3A-067F-5B71-0AC52E4A6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D658BC7-D278-BDA0-F4A4-C2B718274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79B151-4F4D-7E39-BBD9-4113DE88C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86550-CC9F-47B9-874C-F1AD3E7A089B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4367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43801-8B4F-A208-2D4B-3FD18DA50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898F682-158C-5235-3299-F3D94DAD2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F896461-844E-34EB-11AA-72D2A427E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712048-6C73-8AA2-DA67-284980336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86550-CC9F-47B9-874C-F1AD3E7A089B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0986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88E79-CBE3-E1EC-CA8F-887FFDC52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72943EF-B312-0D05-05C5-9B6ABAB48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463E441-DC6B-5510-4603-3F6A55CA6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CF15CE-6042-EABB-3FD1-8EDDC9A62D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86550-CC9F-47B9-874C-F1AD3E7A089B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015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86550-CC9F-47B9-874C-F1AD3E7A089B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186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20EBD-B1FA-4552-B283-E1E15B8DD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2A55264-9CFC-BD99-19C1-2FD5F15B5D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E5E5E67-CC98-2AD6-1767-73DEC1B6EA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1304BC-C395-8F1F-142B-CD13637E8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86550-CC9F-47B9-874C-F1AD3E7A089B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526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95EBA-F089-C47E-3692-D81F1EA0E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BA63137-F01D-0C53-934C-A67DA7DE8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35C3938-307A-2963-F264-B94DD2108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E55934-B646-2226-8182-555AE4BB1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86550-CC9F-47B9-874C-F1AD3E7A089B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62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2F9A3-BE6E-3405-5480-0A794199E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A4AD951-3816-3A80-9D99-FCE6F68EDD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90BA74A-3820-E8F6-DC55-12E828F8F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4801A0-826B-7CBD-B87E-93825956A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86550-CC9F-47B9-874C-F1AD3E7A089B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7761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61C19-EC9E-5454-2FB6-B4938FFEE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AE94E72-6ECE-15C7-6903-27B95A10E3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1191EA2-DE5F-43D9-EA8E-1A74DF881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9CD832-CF5E-D310-94CB-CCCD541B1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86550-CC9F-47B9-874C-F1AD3E7A089B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885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DC2CB-5127-486D-C083-7E3D9BD01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B75A11-55C4-9DD9-89E9-6BC2B32546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C209115-8AFF-1662-2392-66455CF11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FA26C8-AFD8-ACEB-3608-CA177A199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86550-CC9F-47B9-874C-F1AD3E7A089B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6960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2C4AB-F29D-C859-814D-A7C5E77CA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555B81B-E841-3833-FA67-A77C6DF01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5B22BFE-E483-11C0-C88E-8B5EE0FC7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159CD3-1CAA-3FD8-B295-A6EA76118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86550-CC9F-47B9-874C-F1AD3E7A089B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0190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9FE4C-0185-C53F-62D9-E003E38C3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AAA5C9C-D9C1-0B76-E4C0-1C0A3EEC0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972DC00-47DE-25CB-3329-8F9553B1E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CB0633-8D6B-B2E1-E5C6-8BF5EEEF3C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6E451-6B31-4F96-8C6A-843FF466B5F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3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934EA3-2445-9B1E-5155-CB65350DF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A9728F-D5A6-B141-FBCA-F2F06051E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nl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D040C2-6174-4D11-199B-02402338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7B19-1D25-421A-A35C-2978C1A95E35}" type="datetimeFigureOut">
              <a:rPr lang="nl-BE" smtClean="0"/>
              <a:t>17/09/2025</a:t>
            </a:fld>
            <a:endParaRPr lang="nl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F61C43-966D-B9A7-2AAE-5ADA06D2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43DC03-2374-56B4-4EF6-C282C223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0AE7-2343-48DB-BBC3-1C0B0AD8612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425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A6DEAA-D993-FC67-D3BC-FECCBBE1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62B978-3D6F-4B40-168A-0B16E24AB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5C8914-60C0-73CC-DE94-FC3CFB706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7B19-1D25-421A-A35C-2978C1A95E35}" type="datetimeFigureOut">
              <a:rPr lang="nl-BE" smtClean="0"/>
              <a:t>17/09/2025</a:t>
            </a:fld>
            <a:endParaRPr lang="nl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E9E06F-6081-8D55-C305-CB7CD173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9911D6-834B-CADA-E6A7-81974870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0AE7-2343-48DB-BBC3-1C0B0AD8612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441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D08529F-130A-FDEA-E0D6-4EB704A410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7E4D18-6D40-BECB-0598-DC909645D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C89AFB-0E35-6395-05C1-C94A5189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7B19-1D25-421A-A35C-2978C1A95E35}" type="datetimeFigureOut">
              <a:rPr lang="nl-BE" smtClean="0"/>
              <a:t>17/09/2025</a:t>
            </a:fld>
            <a:endParaRPr lang="nl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3866B7-5FC4-9F6E-1AEB-F7CE36FA4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F963A5-B91A-3F02-E682-300C6611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0AE7-2343-48DB-BBC3-1C0B0AD8612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354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06F856-6D0B-5CAC-A253-54FB9A42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037152-37EB-57B0-D3B8-15FEC0E3D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72C866-D394-AB3B-6B2D-E23523E4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7B19-1D25-421A-A35C-2978C1A95E35}" type="datetimeFigureOut">
              <a:rPr lang="nl-BE" smtClean="0"/>
              <a:t>17/09/2025</a:t>
            </a:fld>
            <a:endParaRPr lang="nl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0727BA-231B-84E7-4EE1-6F916B3A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C4A030-5879-F60D-4FEF-0D5CED41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0AE7-2343-48DB-BBC3-1C0B0AD8612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434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7A223-1ABE-6950-1970-B05404D7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0AC8FD-D9AD-953B-4371-032472DA1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625A24-A62D-985F-BA44-D8368B19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7B19-1D25-421A-A35C-2978C1A95E35}" type="datetimeFigureOut">
              <a:rPr lang="nl-BE" smtClean="0"/>
              <a:t>17/09/2025</a:t>
            </a:fld>
            <a:endParaRPr lang="nl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AC0064-39A8-9218-9B4B-3634B5D0D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32754E-8D56-C2FC-5E75-F90D0AA8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0AE7-2343-48DB-BBC3-1C0B0AD8612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113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2A28AA-94D4-C805-805E-31D92AC0B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8FA02F-797E-0135-3CE9-60193CB08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404274-3C5B-CDF7-71FE-43611B3BA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CC1261-DACF-0393-19FB-28C335AA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7B19-1D25-421A-A35C-2978C1A95E35}" type="datetimeFigureOut">
              <a:rPr lang="nl-BE" smtClean="0"/>
              <a:t>17/09/2025</a:t>
            </a:fld>
            <a:endParaRPr lang="nl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0B23DF-F8FF-65F3-CA5B-CCD86D927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DE2C1F-45A4-9E5D-E107-32018172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0AE7-2343-48DB-BBC3-1C0B0AD8612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092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23F7B2-A263-94B5-DD65-F843F1D28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264555-0DBB-F5E3-1686-966F429F4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6C33B3-8153-A281-5714-70FA9276B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5A779B-928B-60C3-BCCE-AEA50864E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7C4C96-33E4-B598-17D2-9B40DF01E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82A63A7-D43D-F2F4-5161-8BA27541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7B19-1D25-421A-A35C-2978C1A95E35}" type="datetimeFigureOut">
              <a:rPr lang="nl-BE" smtClean="0"/>
              <a:t>17/09/2025</a:t>
            </a:fld>
            <a:endParaRPr lang="nl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A8B4F83-5592-B600-57D2-A95B7A15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81D9D1-F715-C8A8-8A28-07FB7926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0AE7-2343-48DB-BBC3-1C0B0AD8612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845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E1B5C-3B7E-E1DC-DFFB-F19A3DDFA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51ABCA-CDA0-2992-B002-AB0D3470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7B19-1D25-421A-A35C-2978C1A95E35}" type="datetimeFigureOut">
              <a:rPr lang="nl-BE" smtClean="0"/>
              <a:t>17/09/2025</a:t>
            </a:fld>
            <a:endParaRPr lang="nl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A63605-D63B-89FC-E7CE-35096303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19EC37-28B9-125A-FBEF-A7321A85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0AE7-2343-48DB-BBC3-1C0B0AD8612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904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03433BB-CB96-228A-C4A2-BB577CFD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7B19-1D25-421A-A35C-2978C1A95E35}" type="datetimeFigureOut">
              <a:rPr lang="nl-BE" smtClean="0"/>
              <a:t>17/09/2025</a:t>
            </a:fld>
            <a:endParaRPr lang="nl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A2847A-3BF7-1615-968A-8797C1AF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1EE112-C731-17B2-5F2B-5F49C6D5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0AE7-2343-48DB-BBC3-1C0B0AD8612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690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B1309A-A64F-9C15-DD8B-6E0EF456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6044E4-C205-30F4-EB75-3F76E66C0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3F93BE-8503-7CD2-F68C-0F8D817FC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80B374-B2D8-DAA1-BB41-C5F8CD9E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7B19-1D25-421A-A35C-2978C1A95E35}" type="datetimeFigureOut">
              <a:rPr lang="nl-BE" smtClean="0"/>
              <a:t>17/09/2025</a:t>
            </a:fld>
            <a:endParaRPr lang="nl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1B5E97-0A58-3185-C000-882B351B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D71F69-B7D5-4CB2-09E6-B33A09D0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0AE7-2343-48DB-BBC3-1C0B0AD8612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517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6AB99-2D85-43B8-122D-91AC4BF5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F4CE551-4C6B-BE61-7D9B-0BFE7A56A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C7F151-9EEF-8D84-FA6A-C88C522FD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429BD9-2103-E8E5-E3F4-5DDD95161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7B19-1D25-421A-A35C-2978C1A95E35}" type="datetimeFigureOut">
              <a:rPr lang="nl-BE" smtClean="0"/>
              <a:t>17/09/2025</a:t>
            </a:fld>
            <a:endParaRPr lang="nl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3CC2BC-F36D-04C5-9398-3152B582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04676E-11A4-B0D5-704F-EB6200F4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0AE7-2343-48DB-BBC3-1C0B0AD8612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281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903AA34-CBF7-188F-59E8-3C251BCA8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nl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D62A5E-D11F-D628-2509-EEC33030A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nl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0EB46D-2998-D3C2-8CED-8D330DB17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07B19-1D25-421A-A35C-2978C1A95E35}" type="datetimeFigureOut">
              <a:rPr lang="nl-BE" smtClean="0"/>
              <a:t>17/09/2025</a:t>
            </a:fld>
            <a:endParaRPr lang="nl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EE9097-B18F-391F-F4F6-F522CB1C6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C8FDEE-60BF-889C-8E5F-F38D5181C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30AE7-2343-48DB-BBC3-1C0B0AD8612D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57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8B3D82-22E7-4249-A9A6-9984BD7FFEF7}"/>
              </a:ext>
            </a:extLst>
          </p:cNvPr>
          <p:cNvSpPr/>
          <p:nvPr/>
        </p:nvSpPr>
        <p:spPr>
          <a:xfrm>
            <a:off x="747099" y="2940761"/>
            <a:ext cx="7625412" cy="31434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  </a:t>
            </a:r>
            <a:r>
              <a:rPr lang="en-US" sz="192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A.G. Financière.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0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asis MT Pro Black" panose="02040A04050005020304" pitchFamily="18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2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 GOLF de MONTAL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asis MT Pro Black" panose="02040A04050005020304" pitchFamily="18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2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 </a:t>
            </a:r>
            <a:r>
              <a:rPr lang="fr-FR" sz="16000" b="1" noProof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Calibri Light" panose="020F0302020204030204" pitchFamily="34" charset="0"/>
                <a:cs typeface="Calibri Light" panose="020F0302020204030204" pitchFamily="34" charset="0"/>
              </a:rPr>
              <a:t>Exercice : </a:t>
            </a:r>
            <a:r>
              <a:rPr lang="en-US" sz="1600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2024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	           		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 </a:t>
            </a:r>
            <a:r>
              <a:rPr lang="en-US" sz="1600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et </a:t>
            </a:r>
            <a:r>
              <a:rPr lang="en-US" sz="16000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Prévisions</a:t>
            </a:r>
            <a:r>
              <a:rPr lang="en-US" sz="1600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 2025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asis MT Pro Black" panose="02040A04050005020304" pitchFamily="18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  Le </a:t>
            </a:r>
            <a:r>
              <a:rPr lang="en-US" sz="8000" dirty="0" err="1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Vendredi</a:t>
            </a:r>
            <a:r>
              <a:rPr lang="en-US" sz="800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 12 </a:t>
            </a:r>
            <a:r>
              <a:rPr lang="en-US" sz="8000" dirty="0" err="1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Septembre</a:t>
            </a:r>
            <a:r>
              <a:rPr lang="en-US" sz="800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 2025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asis MT Pro Black" panose="02040A04050005020304" pitchFamily="18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asis MT Pro Black" panose="02040A04050005020304" pitchFamily="18" charset="0"/>
              <a:ea typeface="+mj-ea"/>
              <a:cs typeface="+mj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502461"/>
            <a:ext cx="11968843" cy="455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6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Assemblée Générale Financière du </a:t>
            </a:r>
            <a:r>
              <a:rPr lang="en-US" sz="1600" dirty="0"/>
              <a:t>12/09/2025</a:t>
            </a:r>
            <a:r>
              <a:rPr lang="en-US" sz="4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								                                           p  0  	</a:t>
            </a:r>
          </a:p>
        </p:txBody>
      </p:sp>
      <p:pic>
        <p:nvPicPr>
          <p:cNvPr id="9" name="Picture 2" descr="Golf en Occitanie - Saison 2018 1">
            <a:extLst>
              <a:ext uri="{FF2B5EF4-FFF2-40B4-BE49-F238E27FC236}">
                <a16:creationId xmlns:a16="http://schemas.microsoft.com/office/drawing/2014/main" id="{09271120-E729-4215-BA69-225048334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8823" y="205696"/>
            <a:ext cx="2865195" cy="289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Golf\Bureau\Golf Montal Club\PHOTOS\Golf Mag (août 2013)\green_n-4.jpg"/>
          <p:cNvPicPr>
            <a:picLocks noChangeAspect="1" noChangeArrowheads="1"/>
          </p:cNvPicPr>
          <p:nvPr/>
        </p:nvPicPr>
        <p:blipFill rotWithShape="1">
          <a:blip r:embed="rId4" cstate="print"/>
          <a:srcRect t="5126" b="23058"/>
          <a:stretch/>
        </p:blipFill>
        <p:spPr bwMode="auto">
          <a:xfrm>
            <a:off x="6931907" y="3473510"/>
            <a:ext cx="4761158" cy="2968706"/>
          </a:xfrm>
          <a:prstGeom prst="rect">
            <a:avLst/>
          </a:prstGeom>
          <a:noFill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34CB801-9D24-4C70-B869-ED5E5619A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5" y="216255"/>
            <a:ext cx="3303394" cy="223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93942-9E95-CB75-BE0D-06651B471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0F8BFB6E-26CE-7335-8B1B-93ED42549F12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D8A0E5FE-8C13-479C-FB1D-BE62A60BA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5814"/>
            <a:ext cx="10515600" cy="55149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3000" b="1" dirty="0">
                <a:solidFill>
                  <a:srgbClr val="FF0000"/>
                </a:solidFill>
              </a:rPr>
              <a:t>*</a:t>
            </a:r>
            <a:r>
              <a:rPr lang="fr-FR" sz="3000" b="1" u="sng" dirty="0">
                <a:solidFill>
                  <a:schemeClr val="accent1"/>
                </a:solidFill>
              </a:rPr>
              <a:t> </a:t>
            </a:r>
            <a:r>
              <a:rPr lang="fr-FR" b="1" u="sng" dirty="0">
                <a:solidFill>
                  <a:schemeClr val="accent1"/>
                </a:solidFill>
              </a:rPr>
              <a:t>FRAIS GENERAUX</a:t>
            </a:r>
            <a:r>
              <a:rPr lang="fr-FR" b="1" dirty="0">
                <a:solidFill>
                  <a:schemeClr val="accent1"/>
                </a:solidFill>
              </a:rPr>
              <a:t>	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																    </a:t>
            </a:r>
            <a:r>
              <a:rPr lang="fr-FR" b="1" u="sng" dirty="0">
                <a:solidFill>
                  <a:schemeClr val="accent1"/>
                </a:solidFill>
              </a:rPr>
              <a:t>2024</a:t>
            </a:r>
            <a:r>
              <a:rPr lang="fr-FR" b="1" dirty="0">
                <a:solidFill>
                  <a:schemeClr val="accent1"/>
                </a:solidFill>
              </a:rPr>
              <a:t>		     </a:t>
            </a:r>
            <a:r>
              <a:rPr lang="fr-FR" b="1" u="sng" dirty="0">
                <a:solidFill>
                  <a:schemeClr val="accent1"/>
                </a:solidFill>
              </a:rPr>
              <a:t>2023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ELECTRICITE				  5.915 €		   5.036 €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EAU					      908 €		      550 €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PROD.ENTRET, PTT EQ		  1.467 €  		      349 €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FOURN.ENTR. CLUBHOUSE	   	  3.856 €		  4.142 €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AUTRES MAT.			   1.039 €  		          0 €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COMM.INTERNET.TEL.ETC	    	   3.065 € 		   2.450 €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DIVERS				      806 €  		      650 €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TOTAL FRAIS GENERAUX		 17.056 €		  12.500 €</a:t>
            </a:r>
          </a:p>
          <a:p>
            <a:pPr marL="0" indent="0">
              <a:buNone/>
            </a:pP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E98522D-1BF3-644C-B66F-E26B3083D1AC}"/>
              </a:ext>
            </a:extLst>
          </p:cNvPr>
          <p:cNvSpPr txBox="1"/>
          <p:nvPr/>
        </p:nvSpPr>
        <p:spPr>
          <a:xfrm>
            <a:off x="942975" y="55270"/>
            <a:ext cx="10920162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POINT ECONOMIQUE et FINANCIER 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152D44-57D4-DAEA-0027-F99C21686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1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F0B86-850C-0C46-F702-B78F7187F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75C1679-60E7-CE2F-2A0E-4201E9AE268F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2A28A25-85A3-8B4A-16B5-28856211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5814"/>
            <a:ext cx="10515600" cy="551497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3000" b="1" dirty="0">
                <a:solidFill>
                  <a:srgbClr val="FF0000"/>
                </a:solidFill>
              </a:rPr>
              <a:t>*</a:t>
            </a:r>
            <a:r>
              <a:rPr lang="fr-FR" sz="3000" b="1" u="sng" dirty="0">
                <a:solidFill>
                  <a:schemeClr val="accent1"/>
                </a:solidFill>
              </a:rPr>
              <a:t> CHARGES - DIVERS</a:t>
            </a:r>
            <a:r>
              <a:rPr lang="fr-FR" b="1" dirty="0">
                <a:solidFill>
                  <a:schemeClr val="accent1"/>
                </a:solidFill>
              </a:rPr>
              <a:t>	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																    </a:t>
            </a:r>
            <a:r>
              <a:rPr lang="fr-FR" b="1" u="sng" dirty="0">
                <a:solidFill>
                  <a:schemeClr val="accent1"/>
                </a:solidFill>
              </a:rPr>
              <a:t>2024</a:t>
            </a:r>
            <a:r>
              <a:rPr lang="fr-FR" b="1" dirty="0">
                <a:solidFill>
                  <a:schemeClr val="accent1"/>
                </a:solidFill>
              </a:rPr>
              <a:t>		  </a:t>
            </a:r>
            <a:r>
              <a:rPr lang="fr-FR" b="1" u="sng" dirty="0">
                <a:solidFill>
                  <a:schemeClr val="accent1"/>
                </a:solidFill>
              </a:rPr>
              <a:t>2023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LICENCES				 16.230 €		15.428 €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DROITS D’INSCRIPTION		   4.130 €		     990 €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COTIS. DIVERSES (FFG, alarme)	   1.972 €  		  3.981 €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FORM. POURBOIRES.FR.BANQ	   3.545 €     		  4.442 €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CHARGES DIVERS			  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2.614 </a:t>
            </a:r>
            <a:r>
              <a:rPr lang="fr-FR" b="1" dirty="0">
                <a:solidFill>
                  <a:schemeClr val="accent1"/>
                </a:solidFill>
              </a:rPr>
              <a:t>€		  2.642 €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MAT ECOLE DE GOLF		      421 € 		          0 €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FOURNITURES COMPET CLUB      	   3.403 € 		     830 €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DEPLACEMENT PERSONNEL	   2.563 €		  1.183 €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TOTAL CHARGES DIVERS      	 35.775 </a:t>
            </a:r>
            <a:r>
              <a:rPr lang="fr-FR" b="1" dirty="0">
                <a:solidFill>
                  <a:srgbClr val="0070C0"/>
                </a:solidFill>
              </a:rPr>
              <a:t>€</a:t>
            </a:r>
            <a:r>
              <a:rPr lang="fr-FR" b="1" dirty="0">
                <a:solidFill>
                  <a:schemeClr val="accent1"/>
                </a:solidFill>
              </a:rPr>
              <a:t>		 30.500 € </a:t>
            </a:r>
          </a:p>
          <a:p>
            <a:pPr marL="0" indent="0">
              <a:buNone/>
            </a:pP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346BCC-1593-740A-9D84-95CBE2073086}"/>
              </a:ext>
            </a:extLst>
          </p:cNvPr>
          <p:cNvSpPr txBox="1"/>
          <p:nvPr/>
        </p:nvSpPr>
        <p:spPr>
          <a:xfrm>
            <a:off x="942975" y="55270"/>
            <a:ext cx="10920162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POINT ECONOMIQUE et FINANCIER 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D0A6CC-9C80-C919-0431-2FD30F088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0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424D3-3CC6-D4F8-1BA1-548386997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B4CD6BD3-8859-3AA9-70CA-FE9B49F9CAF9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									1/</a:t>
            </a:r>
          </a:p>
        </p:txBody>
      </p:sp>
      <p:sp>
        <p:nvSpPr>
          <p:cNvPr id="4" name="Espace réservé du contenu 8">
            <a:extLst>
              <a:ext uri="{FF2B5EF4-FFF2-40B4-BE49-F238E27FC236}">
                <a16:creationId xmlns:a16="http://schemas.microsoft.com/office/drawing/2014/main" id="{0C666FA0-1926-1E31-B973-5A8A4543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996147"/>
            <a:ext cx="10515600" cy="48188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000" b="1" u="sng" dirty="0">
                <a:solidFill>
                  <a:schemeClr val="accent1"/>
                </a:solidFill>
              </a:rPr>
              <a:t>BAR &amp; RESTAURATION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			                 	</a:t>
            </a:r>
            <a:r>
              <a:rPr lang="fr-FR" sz="2400" b="1" u="sng" dirty="0">
                <a:solidFill>
                  <a:schemeClr val="accent1"/>
                </a:solidFill>
              </a:rPr>
              <a:t>2024</a:t>
            </a:r>
            <a:r>
              <a:rPr lang="fr-FR" sz="2400" b="1" dirty="0">
                <a:solidFill>
                  <a:schemeClr val="accent1"/>
                </a:solidFill>
              </a:rPr>
              <a:t> 	  	   </a:t>
            </a:r>
            <a:r>
              <a:rPr lang="fr-FR" sz="2400" b="1" u="sng" dirty="0">
                <a:solidFill>
                  <a:schemeClr val="accent1"/>
                </a:solidFill>
              </a:rPr>
              <a:t>2023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BOISSONS VENTE		  	24.433 €	25.000 € 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BOISSONS ACHATS	  	  	</a:t>
            </a:r>
            <a:r>
              <a:rPr lang="fr-FR" sz="2400" b="1" dirty="0">
                <a:solidFill>
                  <a:srgbClr val="0070C0"/>
                </a:solidFill>
              </a:rPr>
              <a:t>10.318 €	14.000 €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RESTO (+BUFFETS) VENTE	  	19.070 € 	14.000 €	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RESTO (+BUFFETS)</a:t>
            </a:r>
            <a:r>
              <a:rPr lang="nl-BE" sz="2400" b="1" dirty="0">
                <a:solidFill>
                  <a:srgbClr val="0070C0"/>
                </a:solidFill>
              </a:rPr>
              <a:t> ACHATS      	16.290 €	16.000 €</a:t>
            </a:r>
          </a:p>
          <a:p>
            <a:pPr marL="0" indent="0">
              <a:buNone/>
            </a:pPr>
            <a:r>
              <a:rPr lang="nl-BE" sz="2400" b="1" dirty="0">
                <a:solidFill>
                  <a:schemeClr val="accent1"/>
                </a:solidFill>
              </a:rPr>
              <a:t>RESULTATS			  	16.895 </a:t>
            </a:r>
            <a:r>
              <a:rPr lang="nl-BE" sz="2400" b="1" dirty="0">
                <a:solidFill>
                  <a:srgbClr val="0070C0"/>
                </a:solidFill>
              </a:rPr>
              <a:t>€</a:t>
            </a:r>
            <a:r>
              <a:rPr lang="nl-BE" sz="2400" b="1" dirty="0">
                <a:solidFill>
                  <a:schemeClr val="accent1"/>
                </a:solidFill>
              </a:rPr>
              <a:t> 	  9.500 €</a:t>
            </a:r>
          </a:p>
          <a:p>
            <a:pPr marL="0" indent="0">
              <a:buNone/>
            </a:pPr>
            <a:r>
              <a:rPr lang="nl-BE" sz="2400" b="1" dirty="0">
                <a:solidFill>
                  <a:schemeClr val="accent1"/>
                </a:solidFill>
              </a:rPr>
              <a:t>MARGE - GLOBALE		</a:t>
            </a:r>
            <a:r>
              <a:rPr lang="nl-BE" sz="2400" b="1" dirty="0">
                <a:solidFill>
                  <a:srgbClr val="0070C0"/>
                </a:solidFill>
              </a:rPr>
              <a:t>    	  38,8 %   </a:t>
            </a:r>
            <a:r>
              <a:rPr lang="nl-BE" sz="2400" b="1" dirty="0">
                <a:solidFill>
                  <a:schemeClr val="accent1"/>
                </a:solidFill>
              </a:rPr>
              <a:t>	      23 %</a:t>
            </a:r>
          </a:p>
          <a:p>
            <a:pPr marL="0" indent="0">
              <a:buNone/>
            </a:pPr>
            <a:r>
              <a:rPr lang="nl-BE" sz="2400" b="1" dirty="0">
                <a:solidFill>
                  <a:schemeClr val="accent1"/>
                </a:solidFill>
              </a:rPr>
              <a:t>MARKUP - GLOBAL		      	  1,63	    	      1,3</a:t>
            </a:r>
          </a:p>
          <a:p>
            <a:pPr marL="0" indent="0">
              <a:buNone/>
            </a:pPr>
            <a:r>
              <a:rPr lang="nl-BE" sz="1600" b="1" dirty="0">
                <a:solidFill>
                  <a:schemeClr val="accent1"/>
                </a:solidFill>
              </a:rPr>
              <a:t>EXCL DIVERS VENTE5 (COMM SHOP, PROD ANNEX)   4.904 €</a:t>
            </a:r>
          </a:p>
          <a:p>
            <a:pPr marL="0" indent="0">
              <a:buNone/>
            </a:pPr>
            <a:endParaRPr lang="nl-BE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BE" sz="2400" b="1" dirty="0">
                <a:solidFill>
                  <a:schemeClr val="accent1"/>
                </a:solidFill>
              </a:rPr>
              <a:t>				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20460E5-259A-95C3-C253-4412ADB23016}"/>
              </a:ext>
            </a:extLst>
          </p:cNvPr>
          <p:cNvSpPr txBox="1"/>
          <p:nvPr/>
        </p:nvSpPr>
        <p:spPr>
          <a:xfrm>
            <a:off x="942975" y="55270"/>
            <a:ext cx="10920162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POINT ECONOMIQUE et FINANCIER 2024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77BBD8-A132-80A7-E7E1-684CD6796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7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810DD-FA7F-100C-D4E4-B96B899D2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B2B01B90-0922-D3D0-6C79-AC8FEBE679FE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									1/</a:t>
            </a:r>
          </a:p>
        </p:txBody>
      </p:sp>
      <p:sp>
        <p:nvSpPr>
          <p:cNvPr id="4" name="Espace réservé du contenu 8">
            <a:extLst>
              <a:ext uri="{FF2B5EF4-FFF2-40B4-BE49-F238E27FC236}">
                <a16:creationId xmlns:a16="http://schemas.microsoft.com/office/drawing/2014/main" id="{E1B1F091-41EE-9374-C7FC-37DB46FA9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996147"/>
            <a:ext cx="10515600" cy="48188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000" b="1" u="sng" dirty="0">
                <a:solidFill>
                  <a:schemeClr val="accent1"/>
                </a:solidFill>
              </a:rPr>
              <a:t>INVESTISSEMENTS – AMORTISSEMENTS</a:t>
            </a:r>
          </a:p>
          <a:p>
            <a:pPr marL="0" indent="0" algn="ctr">
              <a:buNone/>
            </a:pPr>
            <a:endParaRPr lang="fr-FR" sz="24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				</a:t>
            </a:r>
            <a:r>
              <a:rPr lang="fr-FR" sz="2400" b="1" dirty="0">
                <a:solidFill>
                  <a:srgbClr val="0070C0"/>
                </a:solidFill>
              </a:rPr>
              <a:t>	            </a:t>
            </a:r>
            <a:r>
              <a:rPr lang="fr-FR" sz="2400" b="1" u="sng" dirty="0">
                <a:solidFill>
                  <a:srgbClr val="0070C0"/>
                </a:solidFill>
              </a:rPr>
              <a:t>2024</a:t>
            </a:r>
            <a:r>
              <a:rPr lang="fr-FR" sz="2400" b="1" dirty="0">
                <a:solidFill>
                  <a:srgbClr val="0070C0"/>
                </a:solidFill>
              </a:rPr>
              <a:t>		</a:t>
            </a:r>
            <a:r>
              <a:rPr lang="fr-FR" sz="2400" b="1" u="sng" dirty="0">
                <a:solidFill>
                  <a:srgbClr val="0070C0"/>
                </a:solidFill>
              </a:rPr>
              <a:t>2023</a:t>
            </a:r>
            <a:endParaRPr lang="nl-BE" sz="24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CLUBHOUSE STORE (net)		           4.300 €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CLUBHOUSE CAISSE 		         	           3.420 €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INVESTISS. INFRA +PARCOURS </a:t>
            </a:r>
            <a:r>
              <a:rPr lang="fr-FR" sz="2400" b="1" dirty="0">
                <a:solidFill>
                  <a:srgbClr val="FF0000"/>
                </a:solidFill>
              </a:rPr>
              <a:t>*</a:t>
            </a:r>
            <a:r>
              <a:rPr lang="fr-FR" sz="2400" b="1" dirty="0">
                <a:solidFill>
                  <a:srgbClr val="0070C0"/>
                </a:solidFill>
              </a:rPr>
              <a:t>    	        </a:t>
            </a:r>
            <a:r>
              <a:rPr lang="fr-FR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18.002 €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TOTAL 					        </a:t>
            </a:r>
            <a:r>
              <a:rPr lang="fr-FR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25.722 €</a:t>
            </a:r>
          </a:p>
          <a:p>
            <a:pPr marL="0" indent="0">
              <a:buNone/>
            </a:pPr>
            <a:endParaRPr lang="fr-FR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AMORTISSEMENTS CORP+INCORP	        23.897 €	           33.281 €</a:t>
            </a:r>
          </a:p>
          <a:p>
            <a:pPr marL="0" indent="0">
              <a:buNone/>
            </a:pPr>
            <a:endParaRPr lang="fr-FR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			</a:t>
            </a:r>
            <a:r>
              <a:rPr lang="nl-BE" sz="2400" b="1" dirty="0">
                <a:solidFill>
                  <a:schemeClr val="accent1"/>
                </a:solidFill>
              </a:rPr>
              <a:t>				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079124D-0D77-9799-6DB9-1BDEA2F8F654}"/>
              </a:ext>
            </a:extLst>
          </p:cNvPr>
          <p:cNvSpPr txBox="1"/>
          <p:nvPr/>
        </p:nvSpPr>
        <p:spPr>
          <a:xfrm>
            <a:off x="942975" y="55270"/>
            <a:ext cx="10920162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POINT ECONOMIQUE et FINANCIER 2024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39EDE5-9FAE-1067-1AB8-118E195D0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17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B2687-CF8B-596F-B15F-5F3C03E36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06277EB5-75CE-37C7-9C07-BF144F52074C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									1/</a:t>
            </a:r>
          </a:p>
        </p:txBody>
      </p:sp>
      <p:sp>
        <p:nvSpPr>
          <p:cNvPr id="4" name="Espace réservé du contenu 8">
            <a:extLst>
              <a:ext uri="{FF2B5EF4-FFF2-40B4-BE49-F238E27FC236}">
                <a16:creationId xmlns:a16="http://schemas.microsoft.com/office/drawing/2014/main" id="{BFB1F0C3-9549-CB3E-1F8C-0ABD658D7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996147"/>
            <a:ext cx="10515600" cy="48188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000" b="1" u="sng" dirty="0">
                <a:solidFill>
                  <a:srgbClr val="FF0000"/>
                </a:solidFill>
              </a:rPr>
              <a:t>*</a:t>
            </a:r>
            <a:r>
              <a:rPr lang="fr-FR" sz="3000" b="1" u="sng" dirty="0">
                <a:solidFill>
                  <a:schemeClr val="accent1"/>
                </a:solidFill>
              </a:rPr>
              <a:t> INVESTISSEMENTS INFRA + PARCOURS</a:t>
            </a:r>
          </a:p>
          <a:p>
            <a:pPr marL="0" indent="0" algn="ctr">
              <a:buNone/>
            </a:pPr>
            <a:endParaRPr lang="fr-FR" sz="24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				</a:t>
            </a:r>
            <a:r>
              <a:rPr lang="fr-FR" sz="2400" b="1" dirty="0">
                <a:solidFill>
                  <a:srgbClr val="0070C0"/>
                </a:solidFill>
              </a:rPr>
              <a:t>	            </a:t>
            </a:r>
            <a:r>
              <a:rPr lang="fr-FR" sz="2400" b="1" u="sng" dirty="0">
                <a:solidFill>
                  <a:srgbClr val="0070C0"/>
                </a:solidFill>
              </a:rPr>
              <a:t>2024</a:t>
            </a:r>
            <a:r>
              <a:rPr lang="fr-FR" sz="2400" b="1" dirty="0">
                <a:solidFill>
                  <a:srgbClr val="0070C0"/>
                </a:solidFill>
              </a:rPr>
              <a:t>		   </a:t>
            </a:r>
            <a:r>
              <a:rPr lang="fr-FR" sz="2400" b="1" u="sng" dirty="0">
                <a:solidFill>
                  <a:srgbClr val="0070C0"/>
                </a:solidFill>
              </a:rPr>
              <a:t>2023</a:t>
            </a:r>
            <a:endParaRPr lang="nl-BE" sz="24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MATERIEL OUTILLAGE	         		        4.675 €</a:t>
            </a:r>
            <a:endParaRPr lang="fr-FR" sz="2400" b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INSTALLATIONS GENERALES		</a:t>
            </a:r>
            <a:r>
              <a:rPr lang="fr-FR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           988 €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ELECTRIF. 1 &amp; 9			        2.255 €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AMENAGEMENT 2 4 6 8	                      6.000 €		</a:t>
            </a:r>
            <a:endParaRPr lang="fr-FR" sz="2400" b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DEPART 8				        3.960 €		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DIVERS		      		           124 €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TOTAL					     </a:t>
            </a:r>
            <a:r>
              <a:rPr lang="fr-FR" sz="2400" b="1" dirty="0">
                <a:solidFill>
                  <a:srgbClr val="0070C0"/>
                </a:solidFill>
                <a:highlight>
                  <a:srgbClr val="FFFF00"/>
                </a:highlight>
              </a:rPr>
              <a:t>18.002 €</a:t>
            </a:r>
            <a:r>
              <a:rPr lang="fr-FR" sz="2400" b="1" dirty="0">
                <a:solidFill>
                  <a:srgbClr val="0070C0"/>
                </a:solidFill>
              </a:rPr>
              <a:t>		   33.281 €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			</a:t>
            </a:r>
            <a:r>
              <a:rPr lang="nl-BE" sz="2400" b="1" dirty="0">
                <a:solidFill>
                  <a:schemeClr val="accent1"/>
                </a:solidFill>
              </a:rPr>
              <a:t>				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984DDC-749C-9912-08AB-F39EB56F6714}"/>
              </a:ext>
            </a:extLst>
          </p:cNvPr>
          <p:cNvSpPr txBox="1"/>
          <p:nvPr/>
        </p:nvSpPr>
        <p:spPr>
          <a:xfrm>
            <a:off x="942975" y="55270"/>
            <a:ext cx="10920162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POINT ECONOMIQUE et FINANCIER 2024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BBCC60-76B6-4732-E144-CEFE6B06F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65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0B3CD-C196-F5D4-635F-46CB873FB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D2CF6D1-C6DA-256A-7150-D13CA0AD387B}"/>
              </a:ext>
            </a:extLst>
          </p:cNvPr>
          <p:cNvSpPr txBox="1"/>
          <p:nvPr/>
        </p:nvSpPr>
        <p:spPr>
          <a:xfrm>
            <a:off x="0" y="654511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sz="1000" dirty="0"/>
              <a:t>A.G.F. Golf de Montal 12 SEPTEMBRE 2025 									1/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D598433F-9066-21D9-D76C-5F4C2A65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4388"/>
            <a:ext cx="10515600" cy="55864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000" b="1" u="sng" dirty="0">
                <a:solidFill>
                  <a:schemeClr val="accent1"/>
                </a:solidFill>
              </a:rPr>
              <a:t>TRESORERIE BANQUE POP</a:t>
            </a:r>
          </a:p>
          <a:p>
            <a:pPr marL="0" indent="0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			         		</a:t>
            </a:r>
            <a:r>
              <a:rPr lang="fr-FR" sz="2400" b="1" u="sng" dirty="0">
                <a:solidFill>
                  <a:schemeClr val="accent1"/>
                </a:solidFill>
              </a:rPr>
              <a:t>2024 (31/12)</a:t>
            </a:r>
            <a:r>
              <a:rPr lang="fr-FR" sz="2400" b="1" dirty="0">
                <a:solidFill>
                  <a:schemeClr val="accent1"/>
                </a:solidFill>
              </a:rPr>
              <a:t>	     </a:t>
            </a:r>
            <a:r>
              <a:rPr lang="fr-FR" sz="2400" b="1" u="sng" dirty="0">
                <a:solidFill>
                  <a:schemeClr val="accent1"/>
                </a:solidFill>
              </a:rPr>
              <a:t>2023 (31/12)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COMPTE COURANT	  	  	     4.160 €	        2.863 €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BPO LIVRET A-9852	             		  72.550 €	      73.336 €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BANQUE POP LIVRET	             		  11.571 €	      17.196 €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BPO LIVRET ASSO INST            	    1.265 €	        5.507 €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TRESORERIE BPO	             		  89.546 €             100.284 €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(CAISSE			  	    1.237 €	        1.381 €)</a:t>
            </a:r>
          </a:p>
          <a:p>
            <a:pPr marL="0" indent="0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EMPRUNTS - SOLDE	 		 </a:t>
            </a: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30.196</a:t>
            </a:r>
            <a:r>
              <a:rPr lang="fr-FR" sz="2400" b="1" dirty="0">
                <a:solidFill>
                  <a:schemeClr val="accent1"/>
                </a:solidFill>
              </a:rPr>
              <a:t> €	       52.015 €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= EMPRUNTS – REMB			 21.818 €		</a:t>
            </a: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BE" sz="2400" b="1" dirty="0">
              <a:solidFill>
                <a:schemeClr val="accent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CED7BB-5085-8B95-D859-0CEF1270A9C8}"/>
              </a:ext>
            </a:extLst>
          </p:cNvPr>
          <p:cNvSpPr txBox="1"/>
          <p:nvPr/>
        </p:nvSpPr>
        <p:spPr>
          <a:xfrm>
            <a:off x="942975" y="55270"/>
            <a:ext cx="10920162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POINT ECONOMIQUE et FINANCIER 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D9D439-94B3-45D0-4DC1-D1EA02807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27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C54AD-2380-7A9E-84BE-2D38DBCFC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C7E4636-2CCD-6E01-6092-4ECD22E71CC6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4" name="Espace réservé du contenu 8">
            <a:extLst>
              <a:ext uri="{FF2B5EF4-FFF2-40B4-BE49-F238E27FC236}">
                <a16:creationId xmlns:a16="http://schemas.microsoft.com/office/drawing/2014/main" id="{8F27059D-E58B-A464-29D5-B1B92565C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964"/>
            <a:ext cx="10515600" cy="50323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000" b="1" u="sng" dirty="0">
                <a:solidFill>
                  <a:srgbClr val="0070C0"/>
                </a:solidFill>
              </a:rPr>
              <a:t>ABONNEMENTS / MEMBRES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					 </a:t>
            </a:r>
            <a:r>
              <a:rPr lang="fr-FR" sz="2400" b="1" u="sng" dirty="0">
                <a:solidFill>
                  <a:srgbClr val="0070C0"/>
                </a:solidFill>
              </a:rPr>
              <a:t>2024</a:t>
            </a:r>
            <a:r>
              <a:rPr lang="fr-FR" sz="2400" b="1" dirty="0">
                <a:solidFill>
                  <a:srgbClr val="0070C0"/>
                </a:solidFill>
              </a:rPr>
              <a:t>	             </a:t>
            </a:r>
            <a:r>
              <a:rPr lang="fr-FR" sz="2400" b="1" u="sng" dirty="0">
                <a:solidFill>
                  <a:srgbClr val="0070C0"/>
                </a:solidFill>
              </a:rPr>
              <a:t>2023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TOTAL		NOMBRE		  152	              165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		COTISATION	          109.700 €          116.400 €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ECOLE GOLF	 NOMBRE		     27	                28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		COTISATION		2.535 €               3.860 €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AUTRES	NOMBRE		     9		     2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		COTISATION		 1.245 €	    610 €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TOTAUX	NOMBRE		   188	                  195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		COTISATIONS		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112.614 €        </a:t>
            </a:r>
            <a:r>
              <a:rPr lang="fr-FR" sz="2400" b="1" dirty="0">
                <a:solidFill>
                  <a:srgbClr val="0070C0"/>
                </a:solidFill>
              </a:rPr>
              <a:t>120.870 €</a:t>
            </a:r>
          </a:p>
          <a:p>
            <a:pPr marL="0" indent="0">
              <a:buNone/>
            </a:pPr>
            <a:endParaRPr lang="fr-FR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0070C0"/>
                </a:solidFill>
              </a:rPr>
              <a:t>			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01A9C4-0799-5FAC-0F65-9E492C201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E5B3DA7-282C-B2A2-123E-758A9E4B5543}"/>
              </a:ext>
            </a:extLst>
          </p:cNvPr>
          <p:cNvSpPr txBox="1"/>
          <p:nvPr/>
        </p:nvSpPr>
        <p:spPr>
          <a:xfrm>
            <a:off x="942975" y="168283"/>
            <a:ext cx="10920162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POINT ECONOMIQUE et FINANCIER 2024 </a:t>
            </a:r>
          </a:p>
        </p:txBody>
      </p:sp>
    </p:spTree>
    <p:extLst>
      <p:ext uri="{BB962C8B-B14F-4D97-AF65-F5344CB8AC3E}">
        <p14:creationId xmlns:p14="http://schemas.microsoft.com/office/powerpoint/2010/main" val="3503131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18A21-160B-5E43-4478-CC1B151F4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D46E675-F4BD-3797-FF51-3906FD6FA742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0C9AEF3-6B6B-EF04-88AC-7146E292B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11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				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				</a:t>
            </a:r>
            <a:r>
              <a:rPr lang="fr-FR" sz="3000" b="1" dirty="0">
                <a:solidFill>
                  <a:schemeClr val="accent1"/>
                </a:solidFill>
              </a:rPr>
              <a:t>QUESTIONS</a:t>
            </a:r>
          </a:p>
          <a:p>
            <a:pPr marL="0" indent="0">
              <a:buNone/>
            </a:pPr>
            <a:endParaRPr lang="fr-FR" sz="3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3000" b="1" dirty="0">
                <a:solidFill>
                  <a:schemeClr val="accent1"/>
                </a:solidFill>
              </a:rPr>
              <a:t>				QUITUS</a:t>
            </a:r>
          </a:p>
          <a:p>
            <a:pPr marL="0" indent="0">
              <a:buNone/>
            </a:pP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0938E9B-8971-6F8E-BB3F-70A8D790BFEB}"/>
              </a:ext>
            </a:extLst>
          </p:cNvPr>
          <p:cNvSpPr txBox="1"/>
          <p:nvPr/>
        </p:nvSpPr>
        <p:spPr>
          <a:xfrm>
            <a:off x="942975" y="82566"/>
            <a:ext cx="10920162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POINT ECONOMIQUE et FINANCIER 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01E637-FFE1-05E0-608C-BBE25A456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81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BC5FD-6D6D-9E75-9763-01CB955B5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598380-ABDA-133A-A722-E91B1054F9BC}"/>
              </a:ext>
            </a:extLst>
          </p:cNvPr>
          <p:cNvSpPr/>
          <p:nvPr/>
        </p:nvSpPr>
        <p:spPr>
          <a:xfrm>
            <a:off x="747099" y="2940761"/>
            <a:ext cx="7625412" cy="31434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0" b="1" dirty="0">
                <a:ln w="11430"/>
                <a:solidFill>
                  <a:srgbClr val="00C4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   </a:t>
            </a:r>
            <a:r>
              <a:rPr lang="en-US" sz="19200" b="1" dirty="0">
                <a:ln w="11430"/>
                <a:solidFill>
                  <a:srgbClr val="00C4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A.G. Financière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000" b="1" dirty="0">
              <a:ln w="11430"/>
              <a:solidFill>
                <a:srgbClr val="00C45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asis MT Pro Black" panose="02040A04050005020304" pitchFamily="18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200" b="1" dirty="0">
                <a:ln w="11430"/>
                <a:solidFill>
                  <a:srgbClr val="00C4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 GOLF de MONTAL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asis MT Pro Black" panose="02040A04050005020304" pitchFamily="18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	           		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 </a:t>
            </a:r>
            <a:r>
              <a:rPr lang="en-US" sz="16000" dirty="0" err="1">
                <a:ln w="11430"/>
                <a:solidFill>
                  <a:srgbClr val="00C4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Prévisions</a:t>
            </a:r>
            <a:r>
              <a:rPr lang="en-US" sz="16000" dirty="0">
                <a:ln w="11430"/>
                <a:solidFill>
                  <a:srgbClr val="00C4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 2025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asis MT Pro Black" panose="02040A04050005020304" pitchFamily="18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ln w="11430"/>
                <a:solidFill>
                  <a:srgbClr val="00C4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  Le </a:t>
            </a:r>
            <a:r>
              <a:rPr lang="en-US" sz="8000" dirty="0" err="1">
                <a:ln w="11430"/>
                <a:solidFill>
                  <a:srgbClr val="00C4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Vendredi</a:t>
            </a:r>
            <a:r>
              <a:rPr lang="en-US" sz="8000" dirty="0">
                <a:ln w="11430"/>
                <a:solidFill>
                  <a:srgbClr val="00C4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 12 </a:t>
            </a:r>
            <a:r>
              <a:rPr lang="en-US" sz="8000" dirty="0" err="1">
                <a:ln w="11430"/>
                <a:solidFill>
                  <a:srgbClr val="00C4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Septembre</a:t>
            </a:r>
            <a:r>
              <a:rPr lang="en-US" sz="8000" dirty="0">
                <a:ln w="11430"/>
                <a:solidFill>
                  <a:srgbClr val="00C4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asis MT Pro Black" panose="02040A04050005020304" pitchFamily="18" charset="0"/>
                <a:ea typeface="+mj-ea"/>
                <a:cs typeface="+mj-cs"/>
              </a:rPr>
              <a:t> 2025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asis MT Pro Black" panose="02040A04050005020304" pitchFamily="18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asis MT Pro Black" panose="02040A04050005020304" pitchFamily="18" charset="0"/>
              <a:ea typeface="+mj-ea"/>
              <a:cs typeface="+mj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F72A80-A2AE-46E6-3857-F9AFB3A0B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2461"/>
            <a:ext cx="11968843" cy="455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6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Assemblée Générale Financière du </a:t>
            </a:r>
            <a:r>
              <a:rPr lang="en-US" sz="1600" dirty="0"/>
              <a:t>12/09/2025</a:t>
            </a:r>
            <a:r>
              <a:rPr lang="en-US" sz="4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								                                           p  0  	</a:t>
            </a:r>
          </a:p>
        </p:txBody>
      </p:sp>
      <p:pic>
        <p:nvPicPr>
          <p:cNvPr id="9" name="Picture 2" descr="Golf en Occitanie - Saison 2018 1">
            <a:extLst>
              <a:ext uri="{FF2B5EF4-FFF2-40B4-BE49-F238E27FC236}">
                <a16:creationId xmlns:a16="http://schemas.microsoft.com/office/drawing/2014/main" id="{9E99E392-6291-197A-07D0-63A0EFDFB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8823" y="205696"/>
            <a:ext cx="2865195" cy="289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Golf\Bureau\Golf Montal Club\PHOTOS\Golf Mag (août 2013)\green_n-4.jpg">
            <a:extLst>
              <a:ext uri="{FF2B5EF4-FFF2-40B4-BE49-F238E27FC236}">
                <a16:creationId xmlns:a16="http://schemas.microsoft.com/office/drawing/2014/main" id="{1E986F8A-EA09-8C8F-824D-C2819DBA9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5126" b="23058"/>
          <a:stretch/>
        </p:blipFill>
        <p:spPr bwMode="auto">
          <a:xfrm>
            <a:off x="6931907" y="3473510"/>
            <a:ext cx="4761158" cy="2968706"/>
          </a:xfrm>
          <a:prstGeom prst="rect">
            <a:avLst/>
          </a:prstGeom>
          <a:noFill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D07FAAE-E78F-CA24-B708-B2676A01B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5" y="216255"/>
            <a:ext cx="3303394" cy="223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855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0C5EB-951E-6849-54AD-11E05AC54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182E234-0E4E-903E-0AE2-2EC1C514AAB4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F1A45CC-0B4E-E74D-99A7-BA5DDCF65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804" y="1168390"/>
            <a:ext cx="10515600" cy="5241032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accent6"/>
                </a:solidFill>
              </a:rPr>
              <a:t>		</a:t>
            </a:r>
            <a:r>
              <a:rPr lang="fr-FR" b="1" u="sng" dirty="0">
                <a:solidFill>
                  <a:srgbClr val="00B050"/>
                </a:solidFill>
              </a:rPr>
              <a:t>PREVISIONS TOTALES – 2025 (R+B) vs 2024</a:t>
            </a:r>
          </a:p>
          <a:p>
            <a:pPr marL="0" indent="0" algn="ctr">
              <a:buNone/>
            </a:pPr>
            <a:r>
              <a:rPr lang="fr-FR" sz="2400" b="1" dirty="0">
                <a:solidFill>
                  <a:srgbClr val="00B050"/>
                </a:solidFill>
              </a:rPr>
              <a:t>(R 31/08 + B 09/10/11/12)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					  </a:t>
            </a:r>
            <a:r>
              <a:rPr lang="fr-FR" b="1" u="sng" dirty="0">
                <a:solidFill>
                  <a:srgbClr val="00B050"/>
                </a:solidFill>
              </a:rPr>
              <a:t>2025	</a:t>
            </a:r>
            <a:r>
              <a:rPr lang="fr-FR" b="1" dirty="0">
                <a:solidFill>
                  <a:srgbClr val="00B050"/>
                </a:solidFill>
              </a:rPr>
              <a:t>	              </a:t>
            </a:r>
            <a:r>
              <a:rPr lang="fr-FR" b="1" u="sng" dirty="0">
                <a:solidFill>
                  <a:srgbClr val="00B050"/>
                </a:solidFill>
              </a:rPr>
              <a:t>2024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TOTAL PRODUITS			330.209 €		320.451 €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TOTAL CHARGES </a:t>
            </a:r>
            <a:r>
              <a:rPr lang="fr-FR" sz="2000" b="1" dirty="0">
                <a:solidFill>
                  <a:srgbClr val="00B050"/>
                </a:solidFill>
              </a:rPr>
              <a:t>(</a:t>
            </a:r>
            <a:r>
              <a:rPr lang="fr-FR" sz="2000" b="1" dirty="0" err="1">
                <a:solidFill>
                  <a:srgbClr val="00B050"/>
                </a:solidFill>
              </a:rPr>
              <a:t>Incl.amort</a:t>
            </a:r>
            <a:r>
              <a:rPr lang="fr-FR" sz="2000" b="1" dirty="0">
                <a:solidFill>
                  <a:srgbClr val="00B050"/>
                </a:solidFill>
              </a:rPr>
              <a:t>)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00B050"/>
                </a:solidFill>
              </a:rPr>
              <a:t>	348.931 €		323.000 €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RESULTAT GENERAL		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- 18.722 €		  - 3.000 €</a:t>
            </a:r>
          </a:p>
          <a:p>
            <a:pPr marL="0" indent="0">
              <a:buNone/>
            </a:pPr>
            <a:endParaRPr lang="fr-F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AMORTISSEMENT			 24.294 €		  24.000 €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RESULTAT D’EXPLOITATION	   5.572 €		  21.000 €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96C3F5-D6CC-FBCB-276F-CC3DDB26B5E4}"/>
              </a:ext>
            </a:extLst>
          </p:cNvPr>
          <p:cNvSpPr txBox="1"/>
          <p:nvPr/>
        </p:nvSpPr>
        <p:spPr>
          <a:xfrm>
            <a:off x="968992" y="153525"/>
            <a:ext cx="1109033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			</a:t>
            </a:r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BUDGET R (08)+B 2025 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504401-C7DC-41D9-EF8E-DECD32CD8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2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5AE89-D844-9835-8E0D-A2BC5F336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60F8393-BC78-D42C-6141-F3D65C763809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1/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94296F5-660F-4ACE-3AB8-6F39C381C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2"/>
            <a:ext cx="10515600" cy="2986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</a:rPr>
              <a:t>RESULTATS 2024 vs 2023</a:t>
            </a:r>
          </a:p>
          <a:p>
            <a:pPr marL="0" indent="0" algn="ctr"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chemeClr val="accent6"/>
                </a:solidFill>
              </a:rPr>
              <a:t>RESULTATS (08) + PREVISIONS 2025 vs 2024</a:t>
            </a:r>
          </a:p>
          <a:p>
            <a:pPr marL="0" indent="0">
              <a:buNone/>
            </a:pPr>
            <a:endParaRPr lang="fr-FR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6"/>
                </a:solidFill>
              </a:rPr>
              <a:t>			</a:t>
            </a:r>
            <a:endParaRPr lang="nl-BE" b="1" dirty="0">
              <a:solidFill>
                <a:schemeClr val="accent6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00860E4-161A-C20B-8424-A73C25212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225313-28C2-24EF-96A8-36C81D4F8B76}"/>
              </a:ext>
            </a:extLst>
          </p:cNvPr>
          <p:cNvSpPr txBox="1"/>
          <p:nvPr/>
        </p:nvSpPr>
        <p:spPr>
          <a:xfrm>
            <a:off x="942975" y="55270"/>
            <a:ext cx="10920162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POINT ECONOMIQUE et FINANCIER 2024 </a:t>
            </a:r>
          </a:p>
        </p:txBody>
      </p:sp>
    </p:spTree>
    <p:extLst>
      <p:ext uri="{BB962C8B-B14F-4D97-AF65-F5344CB8AC3E}">
        <p14:creationId xmlns:p14="http://schemas.microsoft.com/office/powerpoint/2010/main" val="1628218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81890-5FD6-2E37-993C-F49ECF57F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D588203-DF5C-4BEC-EBC0-E47F16F5DA1B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B0E400-8FB5-1F16-B401-412274E23323}"/>
              </a:ext>
            </a:extLst>
          </p:cNvPr>
          <p:cNvSpPr txBox="1"/>
          <p:nvPr/>
        </p:nvSpPr>
        <p:spPr>
          <a:xfrm>
            <a:off x="955343" y="153525"/>
            <a:ext cx="1110397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			</a:t>
            </a:r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BUDGET R (08)+B 2025 </a:t>
            </a:r>
          </a:p>
        </p:txBody>
      </p:sp>
      <p:sp>
        <p:nvSpPr>
          <p:cNvPr id="4" name="Espace réservé du contenu 8">
            <a:extLst>
              <a:ext uri="{FF2B5EF4-FFF2-40B4-BE49-F238E27FC236}">
                <a16:creationId xmlns:a16="http://schemas.microsoft.com/office/drawing/2014/main" id="{EE47914B-CEE4-FB66-8420-45DAAB333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949"/>
            <a:ext cx="10515600" cy="52410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3000" b="1" u="sng" dirty="0">
                <a:solidFill>
                  <a:srgbClr val="00B050"/>
                </a:solidFill>
              </a:rPr>
              <a:t>PRODUITS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					  </a:t>
            </a:r>
            <a:r>
              <a:rPr lang="fr-FR" b="1" u="sng" dirty="0">
                <a:solidFill>
                  <a:srgbClr val="00B050"/>
                </a:solidFill>
              </a:rPr>
              <a:t>2025	</a:t>
            </a:r>
            <a:r>
              <a:rPr lang="fr-FR" b="1" dirty="0">
                <a:solidFill>
                  <a:srgbClr val="00B050"/>
                </a:solidFill>
              </a:rPr>
              <a:t>	                   </a:t>
            </a:r>
            <a:r>
              <a:rPr lang="fr-FR" b="1" u="sng" dirty="0">
                <a:solidFill>
                  <a:srgbClr val="00B050"/>
                </a:solidFill>
              </a:rPr>
              <a:t>2024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ABONNEMENTS		           120.825 €		   112.614 €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PRODUITS JEUX			16.688 €		     12.515 €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PRACTICE				21.709 €		     18.045 €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GREENFEES				48.418 €		     61.057 €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BAR &amp; RESTO 			41.805 €    		     48.407 €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PARTENARIAT (MECEN+SPONS) </a:t>
            </a: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>
                <a:solidFill>
                  <a:srgbClr val="00B050"/>
                </a:solidFill>
              </a:rPr>
              <a:t> 35.950 € 		     30.000 €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DONS &amp; SUBVENTIONS </a:t>
            </a: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>
                <a:solidFill>
                  <a:srgbClr val="00B050"/>
                </a:solidFill>
              </a:rPr>
              <a:t>		17.123 €		       6.784 €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PRODUITS DIVERS </a:t>
            </a: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>
                <a:solidFill>
                  <a:srgbClr val="00B050"/>
                </a:solidFill>
              </a:rPr>
              <a:t>			27.977 €	                 31.028 €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TOTAL PRODUITS		</a:t>
            </a:r>
            <a:r>
              <a:rPr lang="fr-FR" b="1" i="1" dirty="0">
                <a:solidFill>
                  <a:srgbClr val="00B050"/>
                </a:solidFill>
              </a:rPr>
              <a:t>          </a:t>
            </a:r>
            <a:r>
              <a:rPr lang="fr-FR" b="1" dirty="0">
                <a:solidFill>
                  <a:srgbClr val="00B050"/>
                </a:solidFill>
              </a:rPr>
              <a:t>330.209 €	               320.451 €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8550BC-F6C2-55C2-AFB6-60B8CAF48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88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AD228-6376-765E-80B1-8256325A0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AC90233-F14A-6736-8BA2-67A53E61EBCA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D09718E-BF72-28D4-86AE-9C7F42500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5814"/>
            <a:ext cx="10515600" cy="5514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000" b="1" u="sng" dirty="0">
                <a:solidFill>
                  <a:srgbClr val="FF0000"/>
                </a:solidFill>
              </a:rPr>
              <a:t>*</a:t>
            </a:r>
            <a:r>
              <a:rPr lang="fr-FR" sz="3000" b="1" u="sng" dirty="0">
                <a:solidFill>
                  <a:srgbClr val="00B050"/>
                </a:solidFill>
              </a:rPr>
              <a:t> MECENAT &amp; SPONSORING</a:t>
            </a:r>
            <a:r>
              <a:rPr lang="fr-FR" b="1" dirty="0">
                <a:solidFill>
                  <a:srgbClr val="00B050"/>
                </a:solidFill>
              </a:rPr>
              <a:t>	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																      </a:t>
            </a:r>
            <a:r>
              <a:rPr lang="fr-FR" b="1" u="sng" dirty="0">
                <a:solidFill>
                  <a:srgbClr val="00B050"/>
                </a:solidFill>
              </a:rPr>
              <a:t>2025</a:t>
            </a:r>
            <a:r>
              <a:rPr lang="fr-FR" b="1" dirty="0">
                <a:solidFill>
                  <a:srgbClr val="00B050"/>
                </a:solidFill>
              </a:rPr>
              <a:t>		  </a:t>
            </a:r>
            <a:r>
              <a:rPr lang="fr-FR" b="1" u="sng" dirty="0">
                <a:solidFill>
                  <a:srgbClr val="00B050"/>
                </a:solidFill>
              </a:rPr>
              <a:t>2024</a:t>
            </a:r>
          </a:p>
          <a:p>
            <a:pPr marL="0" indent="0">
              <a:buNone/>
            </a:pPr>
            <a:endParaRPr lang="fr-FR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PARTENARIAT (MECENAT)	    17.150 €		27.100 €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PARTENARIAT (SPONSORING) 	      9.300 €		  2.900 €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CAGNOTTE GREENS		      9.500 €</a:t>
            </a:r>
          </a:p>
          <a:p>
            <a:pPr marL="0" indent="0">
              <a:buNone/>
            </a:pPr>
            <a:endParaRPr lang="fr-F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TOTAL  				    35.950 €  		30.000 €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		    </a:t>
            </a:r>
          </a:p>
          <a:p>
            <a:pPr marL="0" indent="0">
              <a:buNone/>
            </a:pPr>
            <a:endParaRPr lang="fr-F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27BFA0-AC76-42FF-31F2-9BB92F96F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C8C49D0-180C-1487-6A10-BF194171FB5E}"/>
              </a:ext>
            </a:extLst>
          </p:cNvPr>
          <p:cNvSpPr txBox="1"/>
          <p:nvPr/>
        </p:nvSpPr>
        <p:spPr>
          <a:xfrm>
            <a:off x="955343" y="139237"/>
            <a:ext cx="1110397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			</a:t>
            </a:r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BUDGET R (08)+B 2025 </a:t>
            </a:r>
          </a:p>
        </p:txBody>
      </p:sp>
    </p:spTree>
    <p:extLst>
      <p:ext uri="{BB962C8B-B14F-4D97-AF65-F5344CB8AC3E}">
        <p14:creationId xmlns:p14="http://schemas.microsoft.com/office/powerpoint/2010/main" val="1364119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137A1-6B40-B400-26B8-D9EEB86BB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A8AF286-949D-2145-F0CB-7C89EBFA82AF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D84E13AC-D83E-CF2E-AD37-8398E80C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5814"/>
            <a:ext cx="10515600" cy="5514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000" b="1" u="sng" dirty="0">
                <a:solidFill>
                  <a:srgbClr val="FF0000"/>
                </a:solidFill>
              </a:rPr>
              <a:t>*</a:t>
            </a:r>
            <a:r>
              <a:rPr lang="fr-FR" sz="3000" b="1" u="sng" dirty="0">
                <a:solidFill>
                  <a:srgbClr val="00B050"/>
                </a:solidFill>
              </a:rPr>
              <a:t> DONS &amp; SUBVENTIONS</a:t>
            </a:r>
            <a:endParaRPr lang="fr-F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																      </a:t>
            </a:r>
            <a:r>
              <a:rPr lang="fr-FR" b="1" u="sng" dirty="0">
                <a:solidFill>
                  <a:srgbClr val="00B050"/>
                </a:solidFill>
              </a:rPr>
              <a:t>2025</a:t>
            </a:r>
            <a:r>
              <a:rPr lang="fr-FR" b="1" dirty="0">
                <a:solidFill>
                  <a:srgbClr val="00B050"/>
                </a:solidFill>
              </a:rPr>
              <a:t>		  </a:t>
            </a:r>
            <a:r>
              <a:rPr lang="fr-FR" b="1" u="sng" dirty="0">
                <a:solidFill>
                  <a:srgbClr val="00B050"/>
                </a:solidFill>
              </a:rPr>
              <a:t>2024</a:t>
            </a:r>
          </a:p>
          <a:p>
            <a:pPr marL="0" indent="0">
              <a:buNone/>
            </a:pPr>
            <a:endParaRPr lang="fr-FR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CAUVALDOR			    9.923 €		2.284 €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ANS FFG				    1.200€		4.500 €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SUBV.DEP (</a:t>
            </a:r>
            <a:r>
              <a:rPr lang="fr-FR" dirty="0">
                <a:solidFill>
                  <a:srgbClr val="00B050"/>
                </a:solidFill>
              </a:rPr>
              <a:t>Lena</a:t>
            </a:r>
            <a:r>
              <a:rPr lang="fr-FR" b="1" dirty="0">
                <a:solidFill>
                  <a:srgbClr val="00B050"/>
                </a:solidFill>
              </a:rPr>
              <a:t>) 			    6.000 €</a:t>
            </a:r>
          </a:p>
          <a:p>
            <a:pPr marL="0" indent="0">
              <a:buNone/>
            </a:pPr>
            <a:endParaRPr lang="fr-F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TOTAL  				  17.123 €   		6.784 €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		    </a:t>
            </a:r>
          </a:p>
          <a:p>
            <a:pPr marL="0" indent="0">
              <a:buNone/>
            </a:pPr>
            <a:endParaRPr lang="fr-F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E054614-7DBB-A555-1910-09C92078D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C5DF6EE-A741-518C-49C7-130CE2C24F69}"/>
              </a:ext>
            </a:extLst>
          </p:cNvPr>
          <p:cNvSpPr txBox="1"/>
          <p:nvPr/>
        </p:nvSpPr>
        <p:spPr>
          <a:xfrm>
            <a:off x="955343" y="139237"/>
            <a:ext cx="1110397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			</a:t>
            </a:r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BUDGET R (08)+B 2025 </a:t>
            </a:r>
          </a:p>
        </p:txBody>
      </p:sp>
    </p:spTree>
    <p:extLst>
      <p:ext uri="{BB962C8B-B14F-4D97-AF65-F5344CB8AC3E}">
        <p14:creationId xmlns:p14="http://schemas.microsoft.com/office/powerpoint/2010/main" val="713721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62435-2E59-52AA-27D9-1D7ADD7AB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D5E1508-508D-C5F0-5586-DE6C17B84226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2D398D39-84F7-C8FC-A927-7301E800C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5814"/>
            <a:ext cx="10515600" cy="5514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000" b="1" u="sng" dirty="0">
                <a:solidFill>
                  <a:srgbClr val="FF0000"/>
                </a:solidFill>
              </a:rPr>
              <a:t>*</a:t>
            </a:r>
            <a:r>
              <a:rPr lang="fr-FR" sz="3000" b="1" u="sng" dirty="0">
                <a:solidFill>
                  <a:srgbClr val="00B050"/>
                </a:solidFill>
              </a:rPr>
              <a:t> PRODUITS DIVERS </a:t>
            </a:r>
            <a:r>
              <a:rPr lang="fr-FR" b="1" dirty="0">
                <a:solidFill>
                  <a:srgbClr val="00B050"/>
                </a:solidFill>
              </a:rPr>
              <a:t>	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																      </a:t>
            </a:r>
            <a:r>
              <a:rPr lang="fr-FR" b="1" u="sng" dirty="0">
                <a:solidFill>
                  <a:srgbClr val="00B050"/>
                </a:solidFill>
              </a:rPr>
              <a:t>2025</a:t>
            </a:r>
            <a:r>
              <a:rPr lang="fr-FR" b="1" dirty="0">
                <a:solidFill>
                  <a:srgbClr val="00B050"/>
                </a:solidFill>
              </a:rPr>
              <a:t>		  </a:t>
            </a:r>
            <a:r>
              <a:rPr lang="fr-FR" b="1" u="sng" dirty="0">
                <a:solidFill>
                  <a:srgbClr val="00B050"/>
                </a:solidFill>
              </a:rPr>
              <a:t>2024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ECOLE DE GOLF </a:t>
            </a:r>
            <a:r>
              <a:rPr lang="fr-FR" sz="2000" b="1" dirty="0">
                <a:solidFill>
                  <a:srgbClr val="00B050"/>
                </a:solidFill>
              </a:rPr>
              <a:t>(incl. Cot &gt;09/25)</a:t>
            </a:r>
            <a:r>
              <a:rPr lang="fr-FR" b="1" dirty="0">
                <a:solidFill>
                  <a:srgbClr val="00B050"/>
                </a:solidFill>
              </a:rPr>
              <a:t>	    2.740 €		2.544 €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INTERET				    2.300 €		2.346 €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LOCATIONS				    6.249 €</a:t>
            </a:r>
            <a:r>
              <a:rPr lang="fr-FR" b="1" i="1" dirty="0">
                <a:solidFill>
                  <a:srgbClr val="FF0000"/>
                </a:solidFill>
              </a:rPr>
              <a:t>	</a:t>
            </a:r>
            <a:r>
              <a:rPr lang="fr-FR" b="1" dirty="0">
                <a:solidFill>
                  <a:srgbClr val="00B050"/>
                </a:solidFill>
              </a:rPr>
              <a:t>	6.281 €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LICENCES				  17.027 €	         16.877 €		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PASSES CARTES VERTES 		    1.775 €		2.980 €</a:t>
            </a:r>
          </a:p>
          <a:p>
            <a:pPr marL="0" indent="0">
              <a:buNone/>
            </a:pPr>
            <a:endParaRPr lang="fr-F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TOTAL PRODUITS DIVERS 	  27.977 €	         31.028 €		    </a:t>
            </a:r>
          </a:p>
          <a:p>
            <a:pPr marL="0" indent="0">
              <a:buNone/>
            </a:pPr>
            <a:endParaRPr lang="fr-F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0B7859-13D2-C6D7-7F20-981E57A7A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9921335-DB7B-8E73-66B4-649B089AAB16}"/>
              </a:ext>
            </a:extLst>
          </p:cNvPr>
          <p:cNvSpPr txBox="1"/>
          <p:nvPr/>
        </p:nvSpPr>
        <p:spPr>
          <a:xfrm>
            <a:off x="955343" y="139237"/>
            <a:ext cx="1110397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			</a:t>
            </a:r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BUDGET R (08)+B 2025 </a:t>
            </a:r>
          </a:p>
        </p:txBody>
      </p:sp>
    </p:spTree>
    <p:extLst>
      <p:ext uri="{BB962C8B-B14F-4D97-AF65-F5344CB8AC3E}">
        <p14:creationId xmlns:p14="http://schemas.microsoft.com/office/powerpoint/2010/main" val="670964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75438-0523-BAB6-1EB0-CC2084E56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33AC916-9FC6-1D20-0F4F-7822D29CCF43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7D14F3-5273-FA0D-D44A-3FD3EF887D00}"/>
              </a:ext>
            </a:extLst>
          </p:cNvPr>
          <p:cNvSpPr txBox="1"/>
          <p:nvPr/>
        </p:nvSpPr>
        <p:spPr>
          <a:xfrm>
            <a:off x="941696" y="153525"/>
            <a:ext cx="1111762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			</a:t>
            </a:r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BUDGET R (08)+B 2025 </a:t>
            </a:r>
          </a:p>
        </p:txBody>
      </p:sp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A8CF0A12-A637-33AE-8D68-63DE90065936}"/>
              </a:ext>
            </a:extLst>
          </p:cNvPr>
          <p:cNvSpPr txBox="1">
            <a:spLocks/>
          </p:cNvSpPr>
          <p:nvPr/>
        </p:nvSpPr>
        <p:spPr>
          <a:xfrm>
            <a:off x="838200" y="928688"/>
            <a:ext cx="10515600" cy="55306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000" b="1" u="sng" dirty="0">
                <a:solidFill>
                  <a:srgbClr val="00B050"/>
                </a:solidFill>
              </a:rPr>
              <a:t>CHARGES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3000" b="1" u="sng" dirty="0">
              <a:solidFill>
                <a:schemeClr val="accent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accent6"/>
                </a:solidFill>
              </a:rPr>
              <a:t>				   	   </a:t>
            </a:r>
            <a:r>
              <a:rPr lang="fr-FR" b="1" u="sng" dirty="0">
                <a:solidFill>
                  <a:srgbClr val="00C459"/>
                </a:solidFill>
              </a:rPr>
              <a:t>2025</a:t>
            </a:r>
            <a:r>
              <a:rPr lang="fr-FR" b="1" dirty="0">
                <a:solidFill>
                  <a:srgbClr val="00C459"/>
                </a:solidFill>
              </a:rPr>
              <a:t>	                        </a:t>
            </a:r>
            <a:r>
              <a:rPr lang="fr-FR" b="1" u="sng" dirty="0">
                <a:solidFill>
                  <a:srgbClr val="00C459"/>
                </a:solidFill>
              </a:rPr>
              <a:t>2024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MASSE SALARIALE		          169.000 €	        153.512 €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FRAIS TERRAIN </a:t>
            </a: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>
                <a:solidFill>
                  <a:schemeClr val="accent6"/>
                </a:solidFill>
              </a:rPr>
              <a:t>		 	</a:t>
            </a:r>
            <a:r>
              <a:rPr lang="fr-FR" b="1" dirty="0">
                <a:solidFill>
                  <a:srgbClr val="00B050"/>
                </a:solidFill>
              </a:rPr>
              <a:t>51.687 €</a:t>
            </a:r>
            <a:r>
              <a:rPr lang="fr-FR" b="1" dirty="0">
                <a:solidFill>
                  <a:schemeClr val="accent6"/>
                </a:solidFill>
              </a:rPr>
              <a:t>	          </a:t>
            </a:r>
            <a:r>
              <a:rPr lang="fr-FR" b="1" dirty="0">
                <a:solidFill>
                  <a:srgbClr val="00C459"/>
                </a:solidFill>
              </a:rPr>
              <a:t>39.343 €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CLUBHOUSE			  	29.709 €	          26.608 €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AMORTISSEMENTS	  	  	24.294 €	          24.313 €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LOCATIONS (- 4 voit &lt;09)	 	  9.706 €	          11.710 €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HON DIVERS		    	  	  9.602 €	            9.004 €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ASSURANCES		   	   	  7.186 €	           6.432 €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FRAIS GENERAUX </a:t>
            </a: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>
                <a:solidFill>
                  <a:schemeClr val="accent6"/>
                </a:solidFill>
              </a:rPr>
              <a:t>		  	</a:t>
            </a:r>
            <a:r>
              <a:rPr lang="fr-FR" b="1" dirty="0">
                <a:solidFill>
                  <a:srgbClr val="00C459"/>
                </a:solidFill>
              </a:rPr>
              <a:t>16.576 €</a:t>
            </a:r>
            <a:r>
              <a:rPr lang="fr-FR" b="1" dirty="0">
                <a:solidFill>
                  <a:schemeClr val="accent6"/>
                </a:solidFill>
              </a:rPr>
              <a:t>	         </a:t>
            </a:r>
            <a:r>
              <a:rPr lang="fr-FR" b="1" dirty="0">
                <a:solidFill>
                  <a:srgbClr val="00C459"/>
                </a:solidFill>
              </a:rPr>
              <a:t>17.056 €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CHARGES DIVERSES</a:t>
            </a:r>
            <a:r>
              <a:rPr lang="fr-FR" b="1" dirty="0">
                <a:solidFill>
                  <a:schemeClr val="accent6"/>
                </a:solidFill>
              </a:rPr>
              <a:t>	</a:t>
            </a: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>
                <a:solidFill>
                  <a:schemeClr val="accent6"/>
                </a:solidFill>
              </a:rPr>
              <a:t>	 	</a:t>
            </a:r>
            <a:r>
              <a:rPr lang="fr-FR" b="1" dirty="0">
                <a:solidFill>
                  <a:srgbClr val="00C459"/>
                </a:solidFill>
              </a:rPr>
              <a:t>31.171 €</a:t>
            </a:r>
            <a:r>
              <a:rPr lang="fr-FR" b="1" dirty="0">
                <a:solidFill>
                  <a:schemeClr val="accent6"/>
                </a:solidFill>
              </a:rPr>
              <a:t>	         </a:t>
            </a:r>
            <a:r>
              <a:rPr lang="fr-FR" b="1" dirty="0">
                <a:solidFill>
                  <a:srgbClr val="00C459"/>
                </a:solidFill>
              </a:rPr>
              <a:t>37.775 €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TOTAL CHARGES  </a:t>
            </a:r>
            <a:r>
              <a:rPr lang="fr-FR" b="1" dirty="0">
                <a:solidFill>
                  <a:schemeClr val="accent6"/>
                </a:solidFill>
              </a:rPr>
              <a:t>	            	          </a:t>
            </a:r>
            <a:r>
              <a:rPr lang="fr-FR" b="1" dirty="0">
                <a:solidFill>
                  <a:srgbClr val="00C459"/>
                </a:solidFill>
              </a:rPr>
              <a:t>348.931 €	       323.453 €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FAA1B0-857C-EF8F-7656-F9EB2BCE9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9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A4A88-8C26-9D1B-76AD-A176E78AA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5B0D0006-4336-5152-1AFD-F4C10452AAF7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EE4574E-3DB7-4251-3F4D-38EE3BD99944}"/>
              </a:ext>
            </a:extLst>
          </p:cNvPr>
          <p:cNvSpPr txBox="1"/>
          <p:nvPr/>
        </p:nvSpPr>
        <p:spPr>
          <a:xfrm>
            <a:off x="941696" y="153525"/>
            <a:ext cx="1111762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			</a:t>
            </a:r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BUDGET R (08)+B 2025 </a:t>
            </a:r>
          </a:p>
        </p:txBody>
      </p:sp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FFC7BE9B-AB14-0533-F26F-F2FADE46CC8A}"/>
              </a:ext>
            </a:extLst>
          </p:cNvPr>
          <p:cNvSpPr txBox="1">
            <a:spLocks/>
          </p:cNvSpPr>
          <p:nvPr/>
        </p:nvSpPr>
        <p:spPr>
          <a:xfrm>
            <a:off x="1052513" y="911870"/>
            <a:ext cx="10515600" cy="5291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000" b="1" u="sng" dirty="0">
                <a:solidFill>
                  <a:srgbClr val="FF0000"/>
                </a:solidFill>
              </a:rPr>
              <a:t>*</a:t>
            </a:r>
            <a:r>
              <a:rPr lang="fr-FR" sz="3000" b="1" u="sng" dirty="0">
                <a:solidFill>
                  <a:srgbClr val="00B050"/>
                </a:solidFill>
              </a:rPr>
              <a:t> FRAIS TERRAIN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B050"/>
                </a:solidFill>
              </a:rPr>
              <a:t>				   	  </a:t>
            </a:r>
            <a:r>
              <a:rPr lang="fr-FR" b="1" u="sng" dirty="0">
                <a:solidFill>
                  <a:srgbClr val="00B050"/>
                </a:solidFill>
              </a:rPr>
              <a:t>2025</a:t>
            </a:r>
            <a:r>
              <a:rPr lang="fr-FR" b="1" dirty="0">
                <a:solidFill>
                  <a:srgbClr val="00B050"/>
                </a:solidFill>
              </a:rPr>
              <a:t>		</a:t>
            </a:r>
            <a:r>
              <a:rPr lang="fr-FR" b="1" u="sng" dirty="0">
                <a:solidFill>
                  <a:srgbClr val="00B050"/>
                </a:solidFill>
              </a:rPr>
              <a:t>2024</a:t>
            </a:r>
            <a:r>
              <a:rPr lang="fr-FR" b="1" dirty="0">
                <a:solidFill>
                  <a:srgbClr val="00B050"/>
                </a:solidFill>
              </a:rPr>
              <a:t>	                  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CARBURANT				4.687 €		6.303 €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B050"/>
                </a:solidFill>
              </a:rPr>
              <a:t>EQUIP.PARCOURS PRACTICE		3.275 €		4.147 €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B050"/>
                </a:solidFill>
              </a:rPr>
              <a:t>PROD.PHYTOSANITAIRES		3.333 €		7.169 €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B050"/>
                </a:solidFill>
              </a:rPr>
              <a:t>FERTILISANTS				5.516 €		1.665 €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B050"/>
                </a:solidFill>
              </a:rPr>
              <a:t>GRAINES,BIOSTIM, SEL GAZON	               6.304 € 	2.646 €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SABLE	 (incl. facture ‘24)		4.194 €	  	        0 €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B050"/>
                </a:solidFill>
              </a:rPr>
              <a:t>ENTR.PARCOURS			2.352 €	  	   206 €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B050"/>
                </a:solidFill>
              </a:rPr>
              <a:t>PIQ.GREENS 			            10.720 €  	6.360 €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B050"/>
                </a:solidFill>
              </a:rPr>
              <a:t>ENTR.ARROSAGE 			2.752 € 	               1.490 €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B050"/>
                </a:solidFill>
              </a:rPr>
              <a:t>ENTR.MAT OUTILLAGE			7.431 €	               7.613 €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B050"/>
                </a:solidFill>
              </a:rPr>
              <a:t>DIVERS  				1.123 € 	               1.745 €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B050"/>
                </a:solidFill>
              </a:rPr>
              <a:t>TOTAL FRAIS TERRAIN		            51.687 €	             39.343 €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88410D-C84E-4713-DE01-188FA53DE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43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A16CD-EBA1-820C-30EB-ADEB4387C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6BACA1A-E62F-924E-C6A3-1ADD61E4ECBC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BF46AFE-64D1-34A6-4177-3D94D6B6FCE4}"/>
              </a:ext>
            </a:extLst>
          </p:cNvPr>
          <p:cNvSpPr txBox="1"/>
          <p:nvPr/>
        </p:nvSpPr>
        <p:spPr>
          <a:xfrm>
            <a:off x="941696" y="153525"/>
            <a:ext cx="1111762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			</a:t>
            </a:r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BUDGET R (08)+B 2025 </a:t>
            </a:r>
          </a:p>
        </p:txBody>
      </p:sp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51CF863B-5ED1-A64B-3ED5-B3CCC37F5D4E}"/>
              </a:ext>
            </a:extLst>
          </p:cNvPr>
          <p:cNvSpPr txBox="1">
            <a:spLocks/>
          </p:cNvSpPr>
          <p:nvPr/>
        </p:nvSpPr>
        <p:spPr>
          <a:xfrm>
            <a:off x="1109663" y="911870"/>
            <a:ext cx="10515600" cy="52910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000" b="1" u="sng" dirty="0">
                <a:solidFill>
                  <a:srgbClr val="FF0000"/>
                </a:solidFill>
              </a:rPr>
              <a:t>*</a:t>
            </a:r>
            <a:r>
              <a:rPr lang="fr-FR" sz="3000" b="1" u="sng" dirty="0">
                <a:solidFill>
                  <a:schemeClr val="accent6"/>
                </a:solidFill>
              </a:rPr>
              <a:t> </a:t>
            </a:r>
            <a:r>
              <a:rPr lang="fr-FR" sz="3000" b="1" u="sng" dirty="0">
                <a:solidFill>
                  <a:srgbClr val="00C459"/>
                </a:solidFill>
              </a:rPr>
              <a:t>FRAIS GENERAUX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				   	 	 </a:t>
            </a:r>
            <a:r>
              <a:rPr lang="fr-FR" b="1" u="sng" dirty="0">
                <a:solidFill>
                  <a:srgbClr val="00C459"/>
                </a:solidFill>
              </a:rPr>
              <a:t>2025</a:t>
            </a:r>
            <a:r>
              <a:rPr lang="fr-FR" b="1" dirty="0">
                <a:solidFill>
                  <a:srgbClr val="00C459"/>
                </a:solidFill>
              </a:rPr>
              <a:t>	            </a:t>
            </a:r>
            <a:r>
              <a:rPr lang="fr-FR" b="1" u="sng" dirty="0">
                <a:solidFill>
                  <a:srgbClr val="00C459"/>
                </a:solidFill>
              </a:rPr>
              <a:t>2024</a:t>
            </a:r>
            <a:r>
              <a:rPr lang="fr-FR" b="1" dirty="0">
                <a:solidFill>
                  <a:srgbClr val="00C459"/>
                </a:solidFill>
              </a:rPr>
              <a:t>	                  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ELECTRICITE					7.079 €	5.915 €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EAUX	  	  				1.455 €	   908 €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PROD.ENTRET.PTT EQ			1.017 €	1.467 €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FOURNITURES CLUBHOUSE		3.172 €	3.856 €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AUTRE MAT					   750 €	1.039 €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COMMUNICATION, INTERNET, TEL	2.316 €	3.065 €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DIVERS					   787 €	   806 €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b="1" dirty="0">
              <a:solidFill>
                <a:srgbClr val="00C45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TOTAL FRAIS GENERAUX 			16.576 €       17.056 €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B1F496-3716-A45A-F82A-8E5B86A9E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61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00960-B810-D3C1-3046-ED7583F87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5796C741-0FDF-18DD-2D12-B04BB45068EA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B4A3680-130B-E97A-18E3-C47C4FF45E58}"/>
              </a:ext>
            </a:extLst>
          </p:cNvPr>
          <p:cNvSpPr txBox="1"/>
          <p:nvPr/>
        </p:nvSpPr>
        <p:spPr>
          <a:xfrm>
            <a:off x="941696" y="153525"/>
            <a:ext cx="1111762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			</a:t>
            </a:r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BUDGET R (08)+B 2025 </a:t>
            </a:r>
          </a:p>
        </p:txBody>
      </p:sp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31945FC2-1AD0-D7F4-B903-4B74FFFF9107}"/>
              </a:ext>
            </a:extLst>
          </p:cNvPr>
          <p:cNvSpPr txBox="1">
            <a:spLocks/>
          </p:cNvSpPr>
          <p:nvPr/>
        </p:nvSpPr>
        <p:spPr>
          <a:xfrm>
            <a:off x="1109663" y="911870"/>
            <a:ext cx="10515600" cy="52910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000" b="1" u="sng" dirty="0">
                <a:solidFill>
                  <a:srgbClr val="FF0000"/>
                </a:solidFill>
              </a:rPr>
              <a:t>*</a:t>
            </a:r>
            <a:r>
              <a:rPr lang="fr-FR" sz="3000" b="1" u="sng" dirty="0">
                <a:solidFill>
                  <a:schemeClr val="accent6"/>
                </a:solidFill>
              </a:rPr>
              <a:t> </a:t>
            </a:r>
            <a:r>
              <a:rPr lang="fr-FR" sz="3000" b="1" u="sng" dirty="0">
                <a:solidFill>
                  <a:srgbClr val="00C459"/>
                </a:solidFill>
              </a:rPr>
              <a:t>CHARGES - DIVERS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				   	  	   </a:t>
            </a:r>
            <a:r>
              <a:rPr lang="fr-FR" b="1" u="sng" dirty="0">
                <a:solidFill>
                  <a:srgbClr val="00C459"/>
                </a:solidFill>
              </a:rPr>
              <a:t>2025</a:t>
            </a:r>
            <a:r>
              <a:rPr lang="fr-FR" b="1" dirty="0">
                <a:solidFill>
                  <a:srgbClr val="00C459"/>
                </a:solidFill>
              </a:rPr>
              <a:t>	  </a:t>
            </a:r>
            <a:r>
              <a:rPr lang="fr-FR" b="1" u="sng" dirty="0">
                <a:solidFill>
                  <a:srgbClr val="00C459"/>
                </a:solidFill>
              </a:rPr>
              <a:t>2024</a:t>
            </a:r>
            <a:r>
              <a:rPr lang="fr-FR" b="1" dirty="0">
                <a:solidFill>
                  <a:srgbClr val="00C459"/>
                </a:solidFill>
              </a:rPr>
              <a:t>	                  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LICENCES					17.023 €	16.230 €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DROITS D’INSCRIPTIONS			  3.640 €	  4.130 €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COTIS.DIV (FFG, GFGA, alarme)	  	  4.197 €	  1.972 €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FORMATION.POURB. FR BANQUES	  3.367 €          4.442 €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CHARGES DIVERS				         0 €           2.614 €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MAT ECOLE DE GOLF			    272 €	      421 €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FOURNITURES COMPET CLUB		 2.202 €	   3.403 €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DEPLACEMENT PERSONNEL		    453 €	   2.563 €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C459"/>
                </a:solidFill>
              </a:rPr>
              <a:t>TOTAL CHARGES DIVERS  	          31.171 €         35.775 €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671A051-1D12-2EC0-5CCE-007A9D9AF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76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94EA7-F1CF-97AD-63B2-A62EF387C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BD1E13B-212E-7DE5-EA26-0EE9CC498019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920763-4774-40A6-7CE6-F267D9DE87F9}"/>
              </a:ext>
            </a:extLst>
          </p:cNvPr>
          <p:cNvSpPr txBox="1"/>
          <p:nvPr/>
        </p:nvSpPr>
        <p:spPr>
          <a:xfrm>
            <a:off x="952500" y="153525"/>
            <a:ext cx="11106821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			</a:t>
            </a:r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BUDGET R (08)+B 2025 </a:t>
            </a:r>
          </a:p>
        </p:txBody>
      </p:sp>
      <p:sp>
        <p:nvSpPr>
          <p:cNvPr id="6" name="Espace réservé du contenu 8">
            <a:extLst>
              <a:ext uri="{FF2B5EF4-FFF2-40B4-BE49-F238E27FC236}">
                <a16:creationId xmlns:a16="http://schemas.microsoft.com/office/drawing/2014/main" id="{7BC12417-9877-9C93-893B-238661EC5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971550"/>
            <a:ext cx="10515600" cy="53292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u="sng" dirty="0">
                <a:solidFill>
                  <a:srgbClr val="00C459"/>
                </a:solidFill>
              </a:rPr>
              <a:t>BAR &amp; RESTAURATION</a:t>
            </a:r>
          </a:p>
          <a:p>
            <a:pPr marL="0" indent="0" algn="ctr">
              <a:buNone/>
            </a:pPr>
            <a:endParaRPr lang="fr-FR" b="1" u="sng" dirty="0">
              <a:solidFill>
                <a:srgbClr val="00C459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6"/>
                </a:solidFill>
              </a:rPr>
              <a:t>	</a:t>
            </a:r>
            <a:r>
              <a:rPr lang="fr-FR" b="1" dirty="0">
                <a:solidFill>
                  <a:srgbClr val="00C459"/>
                </a:solidFill>
              </a:rPr>
              <a:t>		        	    	  </a:t>
            </a:r>
            <a:r>
              <a:rPr lang="fr-FR" b="1" u="sng" dirty="0">
                <a:solidFill>
                  <a:srgbClr val="00C459"/>
                </a:solidFill>
              </a:rPr>
              <a:t>2025</a:t>
            </a:r>
            <a:r>
              <a:rPr lang="fr-FR" b="1" dirty="0">
                <a:solidFill>
                  <a:srgbClr val="00C459"/>
                </a:solidFill>
              </a:rPr>
              <a:t>	              	  </a:t>
            </a:r>
            <a:r>
              <a:rPr lang="fr-FR" b="1" u="sng" dirty="0">
                <a:solidFill>
                  <a:srgbClr val="00C459"/>
                </a:solidFill>
              </a:rPr>
              <a:t>2024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BOISSONS VENTE		  	29.000 €		24.433 €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BOISSONS ACHAT		  	11.307 €		10.318 €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RESTO (+BUFFETS</a:t>
            </a:r>
            <a:r>
              <a:rPr lang="fr-FR" b="1" u="sng" dirty="0">
                <a:solidFill>
                  <a:srgbClr val="00C459"/>
                </a:solidFill>
              </a:rPr>
              <a:t>)</a:t>
            </a:r>
            <a:r>
              <a:rPr lang="fr-FR" b="1" dirty="0">
                <a:solidFill>
                  <a:srgbClr val="00C459"/>
                </a:solidFill>
              </a:rPr>
              <a:t> VENTE      	22.400 €		19.070 €</a:t>
            </a:r>
            <a:r>
              <a:rPr lang="fr-FR" b="1" dirty="0">
                <a:solidFill>
                  <a:srgbClr val="00C459"/>
                </a:solidFill>
                <a:highlight>
                  <a:srgbClr val="FFFF00"/>
                </a:highlight>
              </a:rPr>
              <a:t>	</a:t>
            </a:r>
            <a:r>
              <a:rPr lang="fr-FR" b="1" dirty="0">
                <a:solidFill>
                  <a:srgbClr val="00C459"/>
                </a:solidFill>
              </a:rPr>
              <a:t>	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RESTO (+BUFFETS</a:t>
            </a:r>
            <a:r>
              <a:rPr lang="fr-FR" b="1" u="sng" dirty="0">
                <a:solidFill>
                  <a:srgbClr val="00C459"/>
                </a:solidFill>
              </a:rPr>
              <a:t>)</a:t>
            </a:r>
            <a:r>
              <a:rPr lang="fr-FR" b="1" dirty="0">
                <a:solidFill>
                  <a:srgbClr val="00C459"/>
                </a:solidFill>
              </a:rPr>
              <a:t> ACHAT	 18.602 €		16.290 €	</a:t>
            </a:r>
          </a:p>
          <a:p>
            <a:pPr marL="0" indent="0">
              <a:buNone/>
            </a:pPr>
            <a:r>
              <a:rPr lang="nl-BE" b="1" dirty="0">
                <a:solidFill>
                  <a:srgbClr val="00C459"/>
                </a:solidFill>
              </a:rPr>
              <a:t>RESULTATS			            21.491 €		16.895 €</a:t>
            </a:r>
          </a:p>
          <a:p>
            <a:pPr marL="0" indent="0">
              <a:buNone/>
            </a:pPr>
            <a:r>
              <a:rPr lang="nl-BE" b="1" dirty="0">
                <a:solidFill>
                  <a:srgbClr val="00C459"/>
                </a:solidFill>
              </a:rPr>
              <a:t>MARGE – GLOBAL		             41,8 %		   38,8%</a:t>
            </a:r>
          </a:p>
          <a:p>
            <a:pPr marL="0" indent="0">
              <a:buNone/>
            </a:pPr>
            <a:r>
              <a:rPr lang="nl-BE" b="1" dirty="0">
                <a:solidFill>
                  <a:srgbClr val="00C459"/>
                </a:solidFill>
              </a:rPr>
              <a:t>MARKUP – GLOBAL		     1,71		    1,63</a:t>
            </a:r>
            <a:r>
              <a:rPr lang="nl-BE" b="1" dirty="0">
                <a:solidFill>
                  <a:schemeClr val="accent6"/>
                </a:solidFill>
              </a:rPr>
              <a:t>	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DCEF29-5DA6-640D-7B67-39217EECF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28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0AF66-8224-4E1F-8B2E-316FF5BF9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371CD5E-CE43-5B10-02D4-E587A8E4410E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13F5DF7-3319-66A1-6BC4-CC5E0F6BC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112"/>
            <a:ext cx="10515600" cy="5018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6"/>
                </a:solidFill>
              </a:rPr>
              <a:t>		</a:t>
            </a:r>
            <a:r>
              <a:rPr lang="fr-FR" b="1" u="sng" dirty="0">
                <a:solidFill>
                  <a:srgbClr val="00C459"/>
                </a:solidFill>
              </a:rPr>
              <a:t>INVESTISSEMENTS &amp; AMORTISSEMENT 2025 vs 2024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					        </a:t>
            </a:r>
            <a:r>
              <a:rPr lang="fr-FR" b="1" u="sng" dirty="0">
                <a:solidFill>
                  <a:srgbClr val="00C459"/>
                </a:solidFill>
              </a:rPr>
              <a:t>(B)2025</a:t>
            </a:r>
            <a:r>
              <a:rPr lang="fr-FR" b="1" dirty="0">
                <a:solidFill>
                  <a:srgbClr val="00C459"/>
                </a:solidFill>
              </a:rPr>
              <a:t>	            </a:t>
            </a:r>
            <a:r>
              <a:rPr lang="fr-FR" b="1" u="sng" dirty="0">
                <a:solidFill>
                  <a:srgbClr val="00C459"/>
                </a:solidFill>
              </a:rPr>
              <a:t>2024</a:t>
            </a:r>
            <a:endParaRPr lang="fr-FR" b="1" dirty="0">
              <a:solidFill>
                <a:srgbClr val="00C459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INVESTISSEMENTS CLUBHOUSE			  3.420 € </a:t>
            </a:r>
            <a:r>
              <a:rPr lang="fr-FR" sz="2000" dirty="0">
                <a:solidFill>
                  <a:srgbClr val="00C459"/>
                </a:solidFill>
              </a:rPr>
              <a:t>(caisse)</a:t>
            </a:r>
            <a:endParaRPr lang="fr-FR" b="1" dirty="0">
              <a:solidFill>
                <a:srgbClr val="00C459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			STORE				  4.300 €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INVESTISSEMENTS infrastructure </a:t>
            </a: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>
                <a:solidFill>
                  <a:srgbClr val="00C459"/>
                </a:solidFill>
              </a:rPr>
              <a:t>	 41.388 €      18.001 €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INVESTISSEMENTS TOTAUX 		 41.388 €</a:t>
            </a:r>
            <a:r>
              <a:rPr lang="fr-FR" b="1" dirty="0">
                <a:solidFill>
                  <a:srgbClr val="00B050"/>
                </a:solidFill>
              </a:rPr>
              <a:t>      25.721 €</a:t>
            </a:r>
          </a:p>
          <a:p>
            <a:pPr marL="0" indent="0">
              <a:buNone/>
            </a:pPr>
            <a:endParaRPr lang="fr-F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AMORTISSEMENTS 		            24.325 €       23.897 €</a:t>
            </a:r>
            <a:endParaRPr lang="fr-FR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6"/>
                </a:solidFill>
              </a:rPr>
              <a:t>		</a:t>
            </a:r>
            <a:endParaRPr lang="nl-BE" b="1" dirty="0">
              <a:solidFill>
                <a:schemeClr val="accent6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DAC87EF-3F0E-B2F7-097E-179AB656F9F2}"/>
              </a:ext>
            </a:extLst>
          </p:cNvPr>
          <p:cNvSpPr txBox="1"/>
          <p:nvPr/>
        </p:nvSpPr>
        <p:spPr>
          <a:xfrm>
            <a:off x="968991" y="153525"/>
            <a:ext cx="1109033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			</a:t>
            </a:r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BUDGET R (08)+B 2025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C01238-5EB7-8B71-BC31-841115EE0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99233"/>
            <a:ext cx="692171" cy="4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3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5049B-9C79-D03B-0203-1DB9E245C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D6E5D21-C16F-1969-B2A7-BCBDB3156325}"/>
              </a:ext>
            </a:extLst>
          </p:cNvPr>
          <p:cNvSpPr txBox="1"/>
          <p:nvPr/>
        </p:nvSpPr>
        <p:spPr>
          <a:xfrm>
            <a:off x="942975" y="55270"/>
            <a:ext cx="10920162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POINT ECONOMIQUE et FINANCIER 2024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AF51A7A-FC49-915A-FAB1-6074CA452C70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 F Golf de Montal 12 SEPT 2025 									1/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A99A742-EDE8-A9E1-EE3C-C137AB011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438"/>
            <a:ext cx="10515600" cy="4962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		</a:t>
            </a:r>
            <a:r>
              <a:rPr lang="fr-FR" sz="3000" b="1" u="sng" dirty="0">
                <a:solidFill>
                  <a:schemeClr val="accent1"/>
                </a:solidFill>
              </a:rPr>
              <a:t>RESULTAT GLOBAL CLUB 2024 vs 2023</a:t>
            </a:r>
          </a:p>
          <a:p>
            <a:pPr marL="914400" lvl="2" indent="0">
              <a:buNone/>
            </a:pPr>
            <a:endParaRPr lang="nl-BE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BE" b="1" dirty="0">
                <a:solidFill>
                  <a:schemeClr val="accent1"/>
                </a:solidFill>
              </a:rPr>
              <a:t>			              	   </a:t>
            </a:r>
            <a:r>
              <a:rPr lang="nl-BE" b="1" u="sng" dirty="0">
                <a:solidFill>
                  <a:schemeClr val="accent1"/>
                </a:solidFill>
              </a:rPr>
              <a:t>2024</a:t>
            </a:r>
            <a:r>
              <a:rPr lang="nl-BE" b="1" dirty="0">
                <a:solidFill>
                  <a:schemeClr val="accent1"/>
                </a:solidFill>
              </a:rPr>
              <a:t>        	              </a:t>
            </a:r>
            <a:r>
              <a:rPr lang="nl-BE" b="1" u="sng" dirty="0">
                <a:solidFill>
                  <a:schemeClr val="accent1"/>
                </a:solidFill>
              </a:rPr>
              <a:t>2023</a:t>
            </a:r>
          </a:p>
          <a:p>
            <a:pPr marL="0" indent="0">
              <a:buNone/>
            </a:pPr>
            <a:r>
              <a:rPr lang="nl-BE" b="1" dirty="0">
                <a:solidFill>
                  <a:schemeClr val="accent1"/>
                </a:solidFill>
              </a:rPr>
              <a:t>TOTAL PRODUITS			320.451 €		</a:t>
            </a:r>
            <a:r>
              <a:rPr lang="nl-BE" b="1" dirty="0">
                <a:solidFill>
                  <a:schemeClr val="accent5">
                    <a:lumMod val="75000"/>
                  </a:schemeClr>
                </a:solidFill>
              </a:rPr>
              <a:t>296.640 €</a:t>
            </a:r>
          </a:p>
          <a:p>
            <a:pPr marL="0" indent="0">
              <a:buNone/>
            </a:pPr>
            <a:r>
              <a:rPr lang="nl-BE" b="1" dirty="0">
                <a:solidFill>
                  <a:schemeClr val="accent1"/>
                </a:solidFill>
              </a:rPr>
              <a:t>TOTAL CHARGES </a:t>
            </a:r>
            <a:r>
              <a:rPr lang="nl-BE" sz="2000" b="1" dirty="0">
                <a:solidFill>
                  <a:schemeClr val="accent1"/>
                </a:solidFill>
              </a:rPr>
              <a:t>(Incl. </a:t>
            </a:r>
            <a:r>
              <a:rPr lang="nl-BE" sz="2000" b="1" dirty="0" err="1">
                <a:solidFill>
                  <a:schemeClr val="accent1"/>
                </a:solidFill>
              </a:rPr>
              <a:t>amort</a:t>
            </a:r>
            <a:r>
              <a:rPr lang="nl-BE" sz="2000" b="1" dirty="0">
                <a:solidFill>
                  <a:schemeClr val="accent1"/>
                </a:solidFill>
              </a:rPr>
              <a:t>.) </a:t>
            </a:r>
            <a:r>
              <a:rPr lang="nl-BE" b="1" dirty="0">
                <a:solidFill>
                  <a:schemeClr val="accent1"/>
                </a:solidFill>
              </a:rPr>
              <a:t>	323.453 €	            313.474 €</a:t>
            </a:r>
          </a:p>
          <a:p>
            <a:pPr marL="0" indent="0">
              <a:buNone/>
            </a:pPr>
            <a:r>
              <a:rPr lang="nl-BE" b="1" dirty="0">
                <a:solidFill>
                  <a:schemeClr val="accent1"/>
                </a:solidFill>
              </a:rPr>
              <a:t>RESULTAT FINAL </a:t>
            </a:r>
            <a:r>
              <a:rPr lang="nl-BE" sz="2000" b="1" dirty="0">
                <a:solidFill>
                  <a:schemeClr val="accent1"/>
                </a:solidFill>
              </a:rPr>
              <a:t>	  		</a:t>
            </a:r>
            <a:r>
              <a:rPr lang="nl-BE" b="1" dirty="0">
                <a:solidFill>
                  <a:srgbClr val="FF0000"/>
                </a:solidFill>
              </a:rPr>
              <a:t>- 3.000 €</a:t>
            </a:r>
            <a:r>
              <a:rPr lang="nl-BE" b="1" dirty="0">
                <a:solidFill>
                  <a:schemeClr val="accent1"/>
                </a:solidFill>
              </a:rPr>
              <a:t>	           </a:t>
            </a:r>
            <a:r>
              <a:rPr lang="nl-BE" b="1" dirty="0">
                <a:solidFill>
                  <a:srgbClr val="FF0000"/>
                </a:solidFill>
              </a:rPr>
              <a:t>- 16.000 €</a:t>
            </a:r>
          </a:p>
          <a:p>
            <a:pPr marL="0" indent="0">
              <a:buNone/>
            </a:pPr>
            <a:endParaRPr lang="nl-BE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BE" b="1" dirty="0">
                <a:solidFill>
                  <a:schemeClr val="accent1"/>
                </a:solidFill>
              </a:rPr>
              <a:t>AMORTISSEMENTS	 	23.900 €		 32.000 €</a:t>
            </a:r>
          </a:p>
          <a:p>
            <a:pPr marL="0" indent="0">
              <a:buNone/>
            </a:pPr>
            <a:r>
              <a:rPr lang="nl-BE" b="1" dirty="0">
                <a:solidFill>
                  <a:schemeClr val="accent1"/>
                </a:solidFill>
              </a:rPr>
              <a:t>RESULTAT D’EXPLOIT.	 	20.900 €		 16.000 €</a:t>
            </a:r>
          </a:p>
          <a:p>
            <a:pPr marL="0" indent="0">
              <a:buNone/>
            </a:pPr>
            <a:r>
              <a:rPr lang="nl-BE" b="1" dirty="0">
                <a:solidFill>
                  <a:schemeClr val="accent1"/>
                </a:solidFill>
              </a:rPr>
              <a:t>		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905F633-D776-F14B-F876-4B471600F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92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3AD48-72B9-8A95-84CF-AFB827BA5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A8096B15-2C9C-69F0-1B21-3EAF91F967EF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1FA3655-64CF-3E08-5FA9-B0063D3D5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91" y="932023"/>
            <a:ext cx="10515600" cy="53578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>
                <a:solidFill>
                  <a:schemeClr val="accent6"/>
                </a:solidFill>
              </a:rPr>
              <a:t> </a:t>
            </a:r>
            <a:r>
              <a:rPr lang="fr-FR" b="1" u="sng" dirty="0">
                <a:solidFill>
                  <a:srgbClr val="00C459"/>
                </a:solidFill>
              </a:rPr>
              <a:t>INVESTISSEMENTS INFRASTRUCTURE 2025 vs 2024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					           </a:t>
            </a:r>
            <a:r>
              <a:rPr lang="fr-FR" b="1" u="sng" dirty="0">
                <a:solidFill>
                  <a:srgbClr val="00C459"/>
                </a:solidFill>
              </a:rPr>
              <a:t>(R+B)2025</a:t>
            </a:r>
            <a:r>
              <a:rPr lang="fr-FR" b="1" dirty="0">
                <a:solidFill>
                  <a:srgbClr val="00C459"/>
                </a:solidFill>
              </a:rPr>
              <a:t>	        </a:t>
            </a:r>
            <a:r>
              <a:rPr lang="fr-FR" b="1" u="sng" dirty="0">
                <a:solidFill>
                  <a:srgbClr val="00C459"/>
                </a:solidFill>
              </a:rPr>
              <a:t>2024</a:t>
            </a:r>
            <a:endParaRPr lang="fr-FR" b="1" dirty="0">
              <a:solidFill>
                <a:srgbClr val="00C459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MATERIEL OUTILLAGE	 		   7.320 €	        4.674 €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VOITURETTE 				               2.280 €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2 POSTES PRACTICE			             10.838 €	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INSTALLATION GENERALE		               1.474 €	            988 €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AMENAGEMENT PARC. TR. 2 / 8		 		        6.000 €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DEPART TR 8					   		        4.084 €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INV. REPARATION GREENS 4 et 6	              13.000 €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AMENAGEMENT PARC.</a:t>
            </a:r>
            <a:r>
              <a:rPr lang="fr-FR" sz="2000" b="1" dirty="0">
                <a:solidFill>
                  <a:srgbClr val="00C459"/>
                </a:solidFill>
              </a:rPr>
              <a:t>(mare, chemin, </a:t>
            </a:r>
            <a:r>
              <a:rPr lang="fr-FR" sz="2000" b="1" dirty="0" err="1">
                <a:solidFill>
                  <a:srgbClr val="00C459"/>
                </a:solidFill>
              </a:rPr>
              <a:t>etal</a:t>
            </a:r>
            <a:r>
              <a:rPr lang="fr-FR" sz="2000" b="1" dirty="0">
                <a:solidFill>
                  <a:srgbClr val="00C459"/>
                </a:solidFill>
              </a:rPr>
              <a:t>.)</a:t>
            </a:r>
            <a:r>
              <a:rPr lang="fr-FR" b="1" dirty="0">
                <a:solidFill>
                  <a:srgbClr val="00C459"/>
                </a:solidFill>
              </a:rPr>
              <a:t>	   6.326 €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ELECTRIFICATION 1 &amp; 9					         2.255 €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C459"/>
                </a:solidFill>
              </a:rPr>
              <a:t>TOTAL		 				 41.388 €               18.001 €	</a:t>
            </a:r>
            <a:endParaRPr lang="nl-BE" b="1" dirty="0">
              <a:solidFill>
                <a:srgbClr val="00C459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86C111-A4C3-C92E-4AAB-9DEE8F882B54}"/>
              </a:ext>
            </a:extLst>
          </p:cNvPr>
          <p:cNvSpPr txBox="1"/>
          <p:nvPr/>
        </p:nvSpPr>
        <p:spPr>
          <a:xfrm>
            <a:off x="968991" y="153525"/>
            <a:ext cx="1109033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			</a:t>
            </a:r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BUDGET R (08)+B 2025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DE1482-4939-C228-6427-3B15A5A4C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99233"/>
            <a:ext cx="692171" cy="4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05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80261-FAFF-996E-B3DD-46AD299A1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EEA7BA8-4380-2BCB-ACB7-2B8A305D7EE2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A96F259-63CC-14F2-5524-C428F020415F}"/>
              </a:ext>
            </a:extLst>
          </p:cNvPr>
          <p:cNvSpPr txBox="1"/>
          <p:nvPr/>
        </p:nvSpPr>
        <p:spPr>
          <a:xfrm>
            <a:off x="955343" y="153525"/>
            <a:ext cx="1110397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			</a:t>
            </a:r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BUDGET R (08)+B 2025 </a:t>
            </a:r>
          </a:p>
        </p:txBody>
      </p:sp>
      <p:sp>
        <p:nvSpPr>
          <p:cNvPr id="4" name="Espace réservé du contenu 8">
            <a:extLst>
              <a:ext uri="{FF2B5EF4-FFF2-40B4-BE49-F238E27FC236}">
                <a16:creationId xmlns:a16="http://schemas.microsoft.com/office/drawing/2014/main" id="{B4175D91-5C26-FC3E-AC63-810AE1536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964"/>
            <a:ext cx="10515600" cy="50323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b="1" u="sng" dirty="0">
                <a:solidFill>
                  <a:srgbClr val="00C459"/>
                </a:solidFill>
              </a:rPr>
              <a:t>ABONNEMENTS / MEMBRES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C459"/>
                </a:solidFill>
              </a:rPr>
              <a:t>					   </a:t>
            </a:r>
            <a:r>
              <a:rPr lang="fr-FR" sz="2400" b="1" u="sng" dirty="0">
                <a:solidFill>
                  <a:srgbClr val="00C459"/>
                </a:solidFill>
              </a:rPr>
              <a:t>2025</a:t>
            </a:r>
            <a:r>
              <a:rPr lang="fr-FR" sz="2400" b="1" dirty="0">
                <a:solidFill>
                  <a:srgbClr val="00C459"/>
                </a:solidFill>
              </a:rPr>
              <a:t>	             </a:t>
            </a:r>
            <a:r>
              <a:rPr lang="fr-FR" sz="2400" b="1" u="sng" dirty="0">
                <a:solidFill>
                  <a:srgbClr val="00C459"/>
                </a:solidFill>
              </a:rPr>
              <a:t>2024</a:t>
            </a:r>
            <a:r>
              <a:rPr lang="fr-FR" sz="2400" b="1" dirty="0">
                <a:solidFill>
                  <a:srgbClr val="00C459"/>
                </a:solidFill>
              </a:rPr>
              <a:t>	             </a:t>
            </a:r>
            <a:r>
              <a:rPr lang="fr-FR" sz="2400" b="1" u="sng" dirty="0">
                <a:solidFill>
                  <a:srgbClr val="00C459"/>
                </a:solidFill>
              </a:rPr>
              <a:t>2023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C459"/>
                </a:solidFill>
              </a:rPr>
              <a:t>TOTAL		NOMBRE		    168		152	              165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C459"/>
                </a:solidFill>
              </a:rPr>
              <a:t>		COTISATION	 	119.100 €      109.700 €        116.400 €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C459"/>
                </a:solidFill>
              </a:rPr>
              <a:t>ECOLE GOLF	 NOMBRE		      14  	                27	                28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C459"/>
                </a:solidFill>
              </a:rPr>
              <a:t>		COTISATION		   1.300 €	2.535 €              3.860 €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C459"/>
                </a:solidFill>
              </a:rPr>
              <a:t>AUTRES	NOMBRE		       4		   9		     2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C459"/>
                </a:solidFill>
              </a:rPr>
              <a:t>		COTISATION		     425 €             1.245 €                 610 €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C459"/>
                </a:solidFill>
              </a:rPr>
              <a:t>TOTAUX	NOMBRE		    186	               188	                195</a:t>
            </a:r>
          </a:p>
          <a:p>
            <a:pPr marL="0" indent="0">
              <a:buNone/>
            </a:pPr>
            <a:r>
              <a:rPr lang="fr-FR" sz="2400" b="1" dirty="0">
                <a:solidFill>
                  <a:srgbClr val="00C459"/>
                </a:solidFill>
              </a:rPr>
              <a:t>		COTISATION	             120.825 €       112.614 €         120.870 €</a:t>
            </a:r>
          </a:p>
          <a:p>
            <a:pPr marL="0" indent="0">
              <a:buNone/>
            </a:pPr>
            <a:endParaRPr lang="fr-FR" sz="2400" b="1" dirty="0">
              <a:solidFill>
                <a:srgbClr val="00C459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accent6"/>
                </a:solidFill>
              </a:rPr>
              <a:t>			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884D9A7-82BC-0E2B-5708-AB6F27E2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01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E35BB-FAF3-F403-FBB9-942E9E92D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E609DB1-0999-828F-F5AF-6D49BEB056C4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2A98A63-474F-5BE8-99F3-861186535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113"/>
            <a:ext cx="10515600" cy="435133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6"/>
                </a:solidFill>
              </a:rPr>
              <a:t>		</a:t>
            </a:r>
          </a:p>
          <a:p>
            <a:pPr marL="0" indent="0">
              <a:buNone/>
            </a:pPr>
            <a:endParaRPr lang="fr-FR" b="1" dirty="0">
              <a:solidFill>
                <a:srgbClr val="00C459"/>
              </a:solidFill>
            </a:endParaRPr>
          </a:p>
          <a:p>
            <a:pPr marL="0" indent="0" algn="ctr">
              <a:buNone/>
            </a:pPr>
            <a:r>
              <a:rPr lang="fr-FR" sz="12800" b="1" dirty="0">
                <a:solidFill>
                  <a:srgbClr val="00C459"/>
                </a:solidFill>
              </a:rPr>
              <a:t>QUESTIONS </a:t>
            </a:r>
          </a:p>
          <a:p>
            <a:pPr marL="0" indent="0" algn="ctr">
              <a:buNone/>
            </a:pPr>
            <a:endParaRPr lang="fr-FR" sz="12800" b="1" dirty="0">
              <a:solidFill>
                <a:srgbClr val="00C459"/>
              </a:solidFill>
            </a:endParaRPr>
          </a:p>
          <a:p>
            <a:pPr marL="0" indent="0" algn="ctr">
              <a:buNone/>
            </a:pPr>
            <a:endParaRPr lang="fr-FR" sz="12800" b="1" dirty="0">
              <a:solidFill>
                <a:srgbClr val="00C459"/>
              </a:solidFill>
            </a:endParaRPr>
          </a:p>
          <a:p>
            <a:pPr marL="0" indent="0" algn="ctr">
              <a:buNone/>
            </a:pPr>
            <a:r>
              <a:rPr lang="fr-FR" sz="12800" b="1" dirty="0">
                <a:solidFill>
                  <a:srgbClr val="00C459"/>
                </a:solidFill>
              </a:rPr>
              <a:t>MERCI POUR VOTRE ATTENTION</a:t>
            </a:r>
          </a:p>
          <a:p>
            <a:pPr marL="0" indent="0" algn="ctr">
              <a:buNone/>
            </a:pPr>
            <a:endParaRPr lang="fr-FR" sz="12800" b="1" dirty="0">
              <a:solidFill>
                <a:srgbClr val="00C459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6"/>
                </a:solidFill>
              </a:rPr>
              <a:t>					  	  </a:t>
            </a:r>
          </a:p>
          <a:p>
            <a:pPr marL="0" indent="0">
              <a:buNone/>
            </a:pPr>
            <a:endParaRPr lang="fr-FR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6"/>
                </a:solidFill>
              </a:rPr>
              <a:t>		</a:t>
            </a:r>
            <a:endParaRPr lang="nl-BE" b="1" dirty="0">
              <a:solidFill>
                <a:schemeClr val="accent6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8CD272D-FA25-1DE9-8A8F-C493CF15E803}"/>
              </a:ext>
            </a:extLst>
          </p:cNvPr>
          <p:cNvSpPr txBox="1"/>
          <p:nvPr/>
        </p:nvSpPr>
        <p:spPr>
          <a:xfrm>
            <a:off x="968991" y="153525"/>
            <a:ext cx="1109033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			</a:t>
            </a:r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BUDGET R (08)+B 2025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E66858-FD9F-5A77-1182-7BC1780CD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99233"/>
            <a:ext cx="692171" cy="4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5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8B875-DE37-B2ED-41AA-E9CB4189F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A398780-2DCF-B98C-914B-36236D489828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3099015-E603-81B3-8341-03DC96C39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5814"/>
            <a:ext cx="10515600" cy="55149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3000" b="1" u="sng" dirty="0">
                <a:solidFill>
                  <a:schemeClr val="accent1"/>
                </a:solidFill>
              </a:rPr>
              <a:t>PRODUITS </a:t>
            </a:r>
            <a:r>
              <a:rPr lang="fr-FR" sz="3000" b="1" dirty="0">
                <a:solidFill>
                  <a:schemeClr val="accent1"/>
                </a:solidFill>
              </a:rPr>
              <a:t>	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																    </a:t>
            </a:r>
            <a:r>
              <a:rPr lang="fr-FR" b="1" u="sng" dirty="0">
                <a:solidFill>
                  <a:schemeClr val="accent1"/>
                </a:solidFill>
              </a:rPr>
              <a:t>2024</a:t>
            </a:r>
            <a:r>
              <a:rPr lang="fr-FR" b="1" dirty="0">
                <a:solidFill>
                  <a:schemeClr val="accent1"/>
                </a:solidFill>
              </a:rPr>
              <a:t>		     </a:t>
            </a:r>
            <a:r>
              <a:rPr lang="fr-FR" b="1" u="sng" dirty="0">
                <a:solidFill>
                  <a:schemeClr val="accent1"/>
                </a:solidFill>
              </a:rPr>
              <a:t>2023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ABONNEMENTS		           112.614 </a:t>
            </a:r>
            <a:r>
              <a:rPr lang="fr-FR" b="1" dirty="0">
                <a:solidFill>
                  <a:srgbClr val="0070C0"/>
                </a:solidFill>
              </a:rPr>
              <a:t>€</a:t>
            </a:r>
            <a:r>
              <a:rPr lang="fr-FR" b="1" dirty="0">
                <a:solidFill>
                  <a:schemeClr val="accent1"/>
                </a:solidFill>
              </a:rPr>
              <a:t>		  120.000 €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PRODUITS JEUX			 12.515 </a:t>
            </a:r>
            <a:r>
              <a:rPr lang="fr-FR" b="1" dirty="0">
                <a:solidFill>
                  <a:srgbClr val="0070C0"/>
                </a:solidFill>
              </a:rPr>
              <a:t>€</a:t>
            </a:r>
            <a:r>
              <a:rPr lang="fr-FR" b="1" dirty="0">
                <a:solidFill>
                  <a:schemeClr val="accent1"/>
                </a:solidFill>
              </a:rPr>
              <a:t>		      9.020 €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PRACTICE				 18.045 </a:t>
            </a:r>
            <a:r>
              <a:rPr lang="fr-FR" b="1" dirty="0">
                <a:solidFill>
                  <a:srgbClr val="0070C0"/>
                </a:solidFill>
              </a:rPr>
              <a:t>€</a:t>
            </a:r>
            <a:r>
              <a:rPr lang="fr-FR" b="1" dirty="0">
                <a:solidFill>
                  <a:schemeClr val="accent1"/>
                </a:solidFill>
              </a:rPr>
              <a:t>		    16.000 €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GREENFEES				 61.057 </a:t>
            </a:r>
            <a:r>
              <a:rPr lang="fr-FR" b="1" dirty="0">
                <a:solidFill>
                  <a:srgbClr val="0070C0"/>
                </a:solidFill>
              </a:rPr>
              <a:t>€</a:t>
            </a:r>
            <a:r>
              <a:rPr lang="fr-FR" b="1" dirty="0">
                <a:solidFill>
                  <a:schemeClr val="accent1"/>
                </a:solidFill>
              </a:rPr>
              <a:t>		    59.500 €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BAR &amp; RESTO	 			 48.408 €		    41.000 €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MECENAT &amp; SPONSORING </a:t>
            </a: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>
                <a:solidFill>
                  <a:schemeClr val="accent1"/>
                </a:solidFill>
              </a:rPr>
              <a:t> 	</a:t>
            </a:r>
            <a:r>
              <a:rPr lang="fr-FR" b="1" dirty="0">
                <a:solidFill>
                  <a:srgbClr val="0070C0"/>
                </a:solidFill>
              </a:rPr>
              <a:t> 30.000 €</a:t>
            </a:r>
            <a:r>
              <a:rPr lang="fr-FR" b="1" dirty="0">
                <a:solidFill>
                  <a:schemeClr val="accent1"/>
                </a:solidFill>
              </a:rPr>
              <a:t>		      8.300 €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DONS SUBVENTIONS </a:t>
            </a: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>
                <a:solidFill>
                  <a:schemeClr val="accent1"/>
                </a:solidFill>
              </a:rPr>
              <a:t>		   6.784 €		      3.300 €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PRODUITS DIVERS </a:t>
            </a:r>
            <a:r>
              <a:rPr lang="fr-FR" b="1" dirty="0">
                <a:solidFill>
                  <a:srgbClr val="FF0000"/>
                </a:solidFill>
              </a:rPr>
              <a:t>*</a:t>
            </a:r>
            <a:r>
              <a:rPr lang="fr-FR" b="1" dirty="0">
                <a:solidFill>
                  <a:schemeClr val="accent1"/>
                </a:solidFill>
              </a:rPr>
              <a:t>			 31.028 €		    32.400 €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TOTAL PRODUITS 		          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320.451 </a:t>
            </a:r>
            <a:r>
              <a:rPr lang="fr-FR" b="1" dirty="0">
                <a:solidFill>
                  <a:srgbClr val="0070C0"/>
                </a:solidFill>
              </a:rPr>
              <a:t>€</a:t>
            </a:r>
            <a:r>
              <a:rPr lang="fr-FR" b="1" dirty="0">
                <a:solidFill>
                  <a:schemeClr val="accent1"/>
                </a:solidFill>
              </a:rPr>
              <a:t>		 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297.000 €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1929937-8517-6E3D-93DE-0D3CFA05235E}"/>
              </a:ext>
            </a:extLst>
          </p:cNvPr>
          <p:cNvSpPr txBox="1"/>
          <p:nvPr/>
        </p:nvSpPr>
        <p:spPr>
          <a:xfrm>
            <a:off x="942975" y="55270"/>
            <a:ext cx="10920162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POINT ECONOMIQUE et FINANCIER 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EEFC03-376C-CBF8-EB46-BC3112518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7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29D07-0F06-5B8A-5B4A-924DBBFEB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99DB0EC-7B03-784B-2CE6-DF51FFCE6E50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1FBFE89-CF0D-D57B-772C-F164CFD01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5814"/>
            <a:ext cx="10515600" cy="5514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000" b="1" u="sng" dirty="0">
                <a:solidFill>
                  <a:srgbClr val="FF0000"/>
                </a:solidFill>
              </a:rPr>
              <a:t>*</a:t>
            </a:r>
            <a:r>
              <a:rPr lang="fr-FR" sz="3000" b="1" u="sng" dirty="0">
                <a:solidFill>
                  <a:schemeClr val="accent1"/>
                </a:solidFill>
              </a:rPr>
              <a:t> MECENAT &amp; SPONSORING </a:t>
            </a:r>
            <a:r>
              <a:rPr lang="fr-FR" sz="3000" b="1" dirty="0">
                <a:solidFill>
                  <a:schemeClr val="accent1"/>
                </a:solidFill>
              </a:rPr>
              <a:t>	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																    </a:t>
            </a:r>
            <a:r>
              <a:rPr lang="fr-FR" b="1" u="sng" dirty="0">
                <a:solidFill>
                  <a:schemeClr val="accent1"/>
                </a:solidFill>
              </a:rPr>
              <a:t>2024</a:t>
            </a:r>
            <a:r>
              <a:rPr lang="fr-FR" b="1" dirty="0">
                <a:solidFill>
                  <a:schemeClr val="accent1"/>
                </a:solidFill>
              </a:rPr>
              <a:t>		     </a:t>
            </a:r>
            <a:r>
              <a:rPr lang="fr-FR" b="1" u="sng" dirty="0">
                <a:solidFill>
                  <a:schemeClr val="accent1"/>
                </a:solidFill>
              </a:rPr>
              <a:t>2023</a:t>
            </a: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PARTENARIAT (MECENAT) 	 </a:t>
            </a:r>
            <a:r>
              <a:rPr lang="fr-FR" b="1" dirty="0">
                <a:solidFill>
                  <a:srgbClr val="0070C0"/>
                </a:solidFill>
              </a:rPr>
              <a:t>27.100 €</a:t>
            </a:r>
            <a:r>
              <a:rPr lang="fr-FR" b="1" dirty="0">
                <a:solidFill>
                  <a:schemeClr val="accent1"/>
                </a:solidFill>
              </a:rPr>
              <a:t>		      8.300 €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PARTENARIAT (SPONSORING) 	   2.900 €		      3.300 €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TOTAL				           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30.000 €</a:t>
            </a:r>
            <a:r>
              <a:rPr lang="fr-FR" b="1" dirty="0">
                <a:solidFill>
                  <a:schemeClr val="accent1"/>
                </a:solidFill>
              </a:rPr>
              <a:t>		   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11.600 €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A6D6EEF-DD9E-AD2B-706F-4B9AADB6A663}"/>
              </a:ext>
            </a:extLst>
          </p:cNvPr>
          <p:cNvSpPr txBox="1"/>
          <p:nvPr/>
        </p:nvSpPr>
        <p:spPr>
          <a:xfrm>
            <a:off x="942975" y="55270"/>
            <a:ext cx="10920162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POINT ECONOMIQUE et FINANCIER 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A6C25A-9EB8-58B4-D40F-B7A61264B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2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8D895-28F5-D6B4-B9B9-1432862BF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54A5B12-8C60-79DE-C755-C85A4D618052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5E6792E6-9138-E488-35DD-3D10FFC82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5814"/>
            <a:ext cx="10515600" cy="5514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000" b="1" u="sng" dirty="0">
                <a:solidFill>
                  <a:srgbClr val="FF0000"/>
                </a:solidFill>
              </a:rPr>
              <a:t>*</a:t>
            </a:r>
            <a:r>
              <a:rPr lang="fr-FR" sz="3000" b="1" u="sng" dirty="0">
                <a:solidFill>
                  <a:schemeClr val="accent1"/>
                </a:solidFill>
              </a:rPr>
              <a:t> DONS </a:t>
            </a:r>
            <a:r>
              <a:rPr lang="fr-FR" sz="3000" b="1" dirty="0">
                <a:solidFill>
                  <a:schemeClr val="accent1"/>
                </a:solidFill>
              </a:rPr>
              <a:t>	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																    </a:t>
            </a:r>
            <a:r>
              <a:rPr lang="fr-FR" b="1" u="sng" dirty="0">
                <a:solidFill>
                  <a:schemeClr val="accent1"/>
                </a:solidFill>
              </a:rPr>
              <a:t>2024</a:t>
            </a:r>
            <a:r>
              <a:rPr lang="fr-FR" b="1" dirty="0">
                <a:solidFill>
                  <a:schemeClr val="accent1"/>
                </a:solidFill>
              </a:rPr>
              <a:t>		     </a:t>
            </a:r>
            <a:r>
              <a:rPr lang="fr-FR" b="1" u="sng" dirty="0">
                <a:solidFill>
                  <a:schemeClr val="accent1"/>
                </a:solidFill>
              </a:rPr>
              <a:t>2023</a:t>
            </a:r>
          </a:p>
          <a:p>
            <a:pPr marL="0" indent="0">
              <a:buNone/>
            </a:pPr>
            <a:endParaRPr lang="fr-FR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CAUVALDOR			2.284</a:t>
            </a:r>
            <a:r>
              <a:rPr lang="fr-FR" b="1" dirty="0">
                <a:solidFill>
                  <a:srgbClr val="0070C0"/>
                </a:solidFill>
              </a:rPr>
              <a:t> €</a:t>
            </a:r>
            <a:r>
              <a:rPr lang="fr-FR" b="1" dirty="0">
                <a:solidFill>
                  <a:schemeClr val="accent1"/>
                </a:solidFill>
              </a:rPr>
              <a:t>		     1.861 €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ANS, FFG			   	4.500 €		     1.400 €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TOTAL				           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6.784 €</a:t>
            </a:r>
            <a:r>
              <a:rPr lang="fr-FR" b="1" dirty="0">
                <a:solidFill>
                  <a:schemeClr val="accent1"/>
                </a:solidFill>
              </a:rPr>
              <a:t>		     3.261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€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B7132DD-15E3-0215-D4DB-10E87818CCC8}"/>
              </a:ext>
            </a:extLst>
          </p:cNvPr>
          <p:cNvSpPr txBox="1"/>
          <p:nvPr/>
        </p:nvSpPr>
        <p:spPr>
          <a:xfrm>
            <a:off x="942975" y="55270"/>
            <a:ext cx="10920162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POINT ECONOMIQUE et FINANCIER 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5D31B9-D11F-7C06-BC9D-3FBC82AFD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2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9863F-CC6E-D45C-61CE-4C84206A5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388A006-40FF-28F4-631C-9ABE0630196C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D6263D74-8630-7C8F-5C15-5509027AA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5814"/>
            <a:ext cx="10515600" cy="5514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000" b="1" u="sng" dirty="0">
                <a:solidFill>
                  <a:srgbClr val="FF0000"/>
                </a:solidFill>
              </a:rPr>
              <a:t>*</a:t>
            </a:r>
            <a:r>
              <a:rPr lang="fr-FR" sz="3000" b="1" u="sng" dirty="0">
                <a:solidFill>
                  <a:schemeClr val="accent1"/>
                </a:solidFill>
              </a:rPr>
              <a:t> </a:t>
            </a:r>
            <a:r>
              <a:rPr lang="fr-FR" b="1" u="sng" dirty="0">
                <a:solidFill>
                  <a:schemeClr val="accent1"/>
                </a:solidFill>
              </a:rPr>
              <a:t>PRODUITS DIVERS </a:t>
            </a:r>
            <a:r>
              <a:rPr lang="fr-FR" b="1" dirty="0">
                <a:solidFill>
                  <a:schemeClr val="accent1"/>
                </a:solidFill>
              </a:rPr>
              <a:t>	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																      </a:t>
            </a:r>
            <a:r>
              <a:rPr lang="fr-FR" b="1" u="sng" dirty="0">
                <a:solidFill>
                  <a:schemeClr val="accent1"/>
                </a:solidFill>
              </a:rPr>
              <a:t>2024</a:t>
            </a:r>
            <a:r>
              <a:rPr lang="fr-FR" b="1" dirty="0">
                <a:solidFill>
                  <a:schemeClr val="accent1"/>
                </a:solidFill>
              </a:rPr>
              <a:t>		  </a:t>
            </a:r>
            <a:r>
              <a:rPr lang="fr-FR" b="1" u="sng" dirty="0">
                <a:solidFill>
                  <a:schemeClr val="accent1"/>
                </a:solidFill>
              </a:rPr>
              <a:t>2023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ECOLE DE GOLF			    2.544 €		3.566 €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INTERET				    2.346 €		1.998	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LOCATIONS				    6.281 €		6.902 €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LICENCES				  16.877 €	         16.383 €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PASSES CARTES VERTES		    2.980 €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TOTAL PRODUITS DIVERS 	  31.028 €		 32.000 €		    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4151E99-EA74-FFB2-9A37-800A8762F0A5}"/>
              </a:ext>
            </a:extLst>
          </p:cNvPr>
          <p:cNvSpPr txBox="1"/>
          <p:nvPr/>
        </p:nvSpPr>
        <p:spPr>
          <a:xfrm>
            <a:off x="942975" y="55270"/>
            <a:ext cx="10920162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POINT ECONOMIQUE et FINANCIER 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5ED94B-AFA3-4393-B216-04509C52A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0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C5A6A-4D42-4434-2506-33C96AF63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D35C767-2E52-1402-6D14-6DE40068B322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BA68FBD2-D4D6-627F-D302-ECAE71098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12381"/>
            <a:ext cx="10920161" cy="58327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b="1" u="sng" dirty="0">
                <a:solidFill>
                  <a:schemeClr val="accent1"/>
                </a:solidFill>
              </a:rPr>
              <a:t>CHARGES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			             	   	    </a:t>
            </a:r>
            <a:r>
              <a:rPr lang="fr-FR" sz="2400" b="1" u="sng" dirty="0">
                <a:solidFill>
                  <a:schemeClr val="accent1"/>
                </a:solidFill>
              </a:rPr>
              <a:t>2024</a:t>
            </a:r>
            <a:r>
              <a:rPr lang="fr-FR" sz="2400" b="1" dirty="0">
                <a:solidFill>
                  <a:schemeClr val="accent1"/>
                </a:solidFill>
              </a:rPr>
              <a:t>	  	                </a:t>
            </a:r>
            <a:r>
              <a:rPr lang="fr-FR" sz="2400" b="1" u="sng" dirty="0">
                <a:solidFill>
                  <a:schemeClr val="accent1"/>
                </a:solidFill>
              </a:rPr>
              <a:t>2023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MASSE SALARIALE		            154.017 </a:t>
            </a:r>
            <a:r>
              <a:rPr lang="fr-FR" sz="2400" b="1" dirty="0">
                <a:solidFill>
                  <a:srgbClr val="0070C0"/>
                </a:solidFill>
              </a:rPr>
              <a:t>€</a:t>
            </a:r>
            <a:r>
              <a:rPr lang="fr-FR" sz="2400" b="1" dirty="0">
                <a:solidFill>
                  <a:schemeClr val="accent1"/>
                </a:solidFill>
              </a:rPr>
              <a:t>		144.055 €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FRAIS TERRAIN </a:t>
            </a:r>
            <a:r>
              <a:rPr lang="fr-FR" sz="2400" b="1" dirty="0">
                <a:solidFill>
                  <a:srgbClr val="FF0000"/>
                </a:solidFill>
              </a:rPr>
              <a:t>*</a:t>
            </a:r>
            <a:r>
              <a:rPr lang="fr-FR" sz="2400" b="1" dirty="0">
                <a:solidFill>
                  <a:schemeClr val="accent1"/>
                </a:solidFill>
              </a:rPr>
              <a:t>		 	 39.343 </a:t>
            </a:r>
            <a:r>
              <a:rPr lang="fr-FR" sz="2400" b="1" dirty="0">
                <a:solidFill>
                  <a:srgbClr val="0070C0"/>
                </a:solidFill>
              </a:rPr>
              <a:t>€</a:t>
            </a:r>
            <a:r>
              <a:rPr lang="fr-FR" sz="2400" b="1" dirty="0">
                <a:solidFill>
                  <a:schemeClr val="accent1"/>
                </a:solidFill>
              </a:rPr>
              <a:t>		  41.000 €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CLUBHOUSE ACHATS (bar, resto) 	 26.608 </a:t>
            </a:r>
            <a:r>
              <a:rPr lang="fr-FR" sz="2400" b="1" dirty="0">
                <a:solidFill>
                  <a:srgbClr val="0070C0"/>
                </a:solidFill>
              </a:rPr>
              <a:t>€</a:t>
            </a:r>
            <a:r>
              <a:rPr lang="fr-FR" sz="2400" b="1" dirty="0">
                <a:solidFill>
                  <a:schemeClr val="accent1"/>
                </a:solidFill>
              </a:rPr>
              <a:t>		  30.000 €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AMORTISSEMENTS	  	 	 23.897 </a:t>
            </a:r>
            <a:r>
              <a:rPr lang="fr-FR" sz="2400" b="1" dirty="0">
                <a:solidFill>
                  <a:srgbClr val="0070C0"/>
                </a:solidFill>
              </a:rPr>
              <a:t>€</a:t>
            </a:r>
            <a:r>
              <a:rPr lang="fr-FR" sz="2400" b="1" dirty="0">
                <a:solidFill>
                  <a:schemeClr val="accent1"/>
                </a:solidFill>
              </a:rPr>
              <a:t>		  33.281 €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LOCATIONS (incl. voit; 6.255€) 	 11.710 €		  12.000 €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HONORAIRES DIVERS	   	    	   9.004 </a:t>
            </a:r>
            <a:r>
              <a:rPr lang="fr-FR" sz="2400" b="1" dirty="0">
                <a:solidFill>
                  <a:srgbClr val="0070C0"/>
                </a:solidFill>
              </a:rPr>
              <a:t>€</a:t>
            </a:r>
            <a:r>
              <a:rPr lang="fr-FR" sz="2400" b="1" dirty="0">
                <a:solidFill>
                  <a:schemeClr val="accent1"/>
                </a:solidFill>
              </a:rPr>
              <a:t>		    4.500 €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ASSURANCES		  	    	   6.432 </a:t>
            </a:r>
            <a:r>
              <a:rPr lang="fr-FR" sz="2400" b="1" dirty="0">
                <a:solidFill>
                  <a:srgbClr val="0070C0"/>
                </a:solidFill>
              </a:rPr>
              <a:t>€</a:t>
            </a:r>
            <a:r>
              <a:rPr lang="fr-FR" sz="2400" b="1" dirty="0">
                <a:solidFill>
                  <a:schemeClr val="accent1"/>
                </a:solidFill>
              </a:rPr>
              <a:t>		    5.900 €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FRAIS GENEREAUX </a:t>
            </a:r>
            <a:r>
              <a:rPr lang="fr-FR" sz="2400" b="1" dirty="0">
                <a:solidFill>
                  <a:srgbClr val="FF0000"/>
                </a:solidFill>
              </a:rPr>
              <a:t>*</a:t>
            </a:r>
            <a:r>
              <a:rPr lang="fr-FR" sz="2400" b="1" dirty="0">
                <a:solidFill>
                  <a:schemeClr val="accent1"/>
                </a:solidFill>
              </a:rPr>
              <a:t>			 17.056 </a:t>
            </a:r>
            <a:r>
              <a:rPr lang="fr-FR" sz="2400" b="1" dirty="0">
                <a:solidFill>
                  <a:srgbClr val="0070C0"/>
                </a:solidFill>
              </a:rPr>
              <a:t>€</a:t>
            </a:r>
            <a:r>
              <a:rPr lang="fr-FR" sz="2400" b="1" dirty="0">
                <a:solidFill>
                  <a:schemeClr val="accent1"/>
                </a:solidFill>
              </a:rPr>
              <a:t>		  12.500 €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CHARGES DIVERS </a:t>
            </a:r>
            <a:r>
              <a:rPr lang="fr-FR" sz="2400" b="1" dirty="0">
                <a:solidFill>
                  <a:srgbClr val="FF0000"/>
                </a:solidFill>
              </a:rPr>
              <a:t>*</a:t>
            </a:r>
            <a:r>
              <a:rPr lang="fr-FR" sz="2400" b="1" dirty="0">
                <a:solidFill>
                  <a:schemeClr val="accent1"/>
                </a:solidFill>
              </a:rPr>
              <a:t> 	               	 35.775 </a:t>
            </a:r>
            <a:r>
              <a:rPr lang="fr-FR" sz="2400" b="1" dirty="0">
                <a:solidFill>
                  <a:srgbClr val="0070C0"/>
                </a:solidFill>
              </a:rPr>
              <a:t>€</a:t>
            </a:r>
            <a:r>
              <a:rPr lang="fr-FR" sz="2400" b="1" dirty="0">
                <a:solidFill>
                  <a:schemeClr val="accent1"/>
                </a:solidFill>
              </a:rPr>
              <a:t>		  30.500 €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TOTAL CHARGES 	            	            323.453 </a:t>
            </a:r>
            <a:r>
              <a:rPr lang="fr-FR" sz="2400" b="1" dirty="0">
                <a:solidFill>
                  <a:srgbClr val="0070C0"/>
                </a:solidFill>
              </a:rPr>
              <a:t>€</a:t>
            </a:r>
            <a:r>
              <a:rPr lang="fr-FR" sz="2400" b="1" dirty="0">
                <a:solidFill>
                  <a:schemeClr val="accent1"/>
                </a:solidFill>
              </a:rPr>
              <a:t>	             313.474 €</a:t>
            </a:r>
          </a:p>
          <a:p>
            <a:pPr marL="0" indent="0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BE" sz="2400" b="1" dirty="0">
              <a:solidFill>
                <a:schemeClr val="accent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8A9B93F-8835-1A08-F388-FB252183CD71}"/>
              </a:ext>
            </a:extLst>
          </p:cNvPr>
          <p:cNvSpPr txBox="1"/>
          <p:nvPr/>
        </p:nvSpPr>
        <p:spPr>
          <a:xfrm>
            <a:off x="942975" y="55270"/>
            <a:ext cx="10920162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POINT ECONOMIQUE et FINANCIER 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538323-25DC-A831-186D-2EBC24E77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2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BD7CD-F34C-537D-1921-28E962341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A56E8ACD-9FD9-447D-33BA-9B324A3D67B4}"/>
              </a:ext>
            </a:extLst>
          </p:cNvPr>
          <p:cNvSpPr txBox="1"/>
          <p:nvPr/>
        </p:nvSpPr>
        <p:spPr>
          <a:xfrm>
            <a:off x="0" y="6545113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A.G.F. Golf de Montal 12 SEPTEMBRE 2025 									1/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B574219-6994-B410-862A-708773ACA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5814"/>
            <a:ext cx="10515600" cy="551497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sz="3000" b="1" dirty="0">
                <a:solidFill>
                  <a:srgbClr val="FF0000"/>
                </a:solidFill>
              </a:rPr>
              <a:t>*</a:t>
            </a:r>
            <a:r>
              <a:rPr lang="fr-FR" sz="3000" b="1" u="sng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0070C0"/>
                </a:solidFill>
              </a:rPr>
              <a:t>FRAIS Terrain</a:t>
            </a:r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																    </a:t>
            </a:r>
            <a:r>
              <a:rPr lang="fr-FR" b="1" u="sng" dirty="0">
                <a:solidFill>
                  <a:schemeClr val="accent1"/>
                </a:solidFill>
              </a:rPr>
              <a:t>2024</a:t>
            </a:r>
            <a:r>
              <a:rPr lang="fr-FR" b="1" dirty="0">
                <a:solidFill>
                  <a:schemeClr val="accent1"/>
                </a:solidFill>
              </a:rPr>
              <a:t>		     </a:t>
            </a:r>
            <a:r>
              <a:rPr lang="fr-FR" b="1" u="sng" dirty="0">
                <a:solidFill>
                  <a:schemeClr val="accent1"/>
                </a:solidFill>
              </a:rPr>
              <a:t>2023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CARBURANT			  	   6.303 €	     5.849 €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EQUIP. PACOURS, PRACTICE	  	   4.147 €                     2.933	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PROD PHYTOSANITAIRES	   	 	   7.169 € 	     5.329	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FERTILISANT				   1.665 €	     5.234 €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GRAINES, BIOSTIM, SEL.GAZON	       	   2.646 € 	        145 €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SABLE	(</a:t>
            </a:r>
            <a:r>
              <a:rPr lang="fr-FR" b="1" dirty="0" err="1">
                <a:solidFill>
                  <a:schemeClr val="accent1"/>
                </a:solidFill>
              </a:rPr>
              <a:t>fact</a:t>
            </a:r>
            <a:r>
              <a:rPr lang="fr-FR" b="1" dirty="0">
                <a:solidFill>
                  <a:schemeClr val="accent1"/>
                </a:solidFill>
              </a:rPr>
              <a:t>. ‘24 -&gt; ‘25)		           	           0 €	     1.756 €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ENTR.PARCOURS			      	      206 €	        287 €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PIQ.GREENS				   6.360 € 	     6.360 €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ENTR.ARROSAGE			                   1.490 € 	     1.485 €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ENTR.MAT.OUTILLAGE			   7.613 € 	     9.000 €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DIVERS					   1.745 €			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TOTAL FRAIS TERRAIN	   	  	39.343 €	 	    38.378 €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034081-201F-EA16-727D-8D44BEE0C55F}"/>
              </a:ext>
            </a:extLst>
          </p:cNvPr>
          <p:cNvSpPr txBox="1"/>
          <p:nvPr/>
        </p:nvSpPr>
        <p:spPr>
          <a:xfrm>
            <a:off x="942975" y="55270"/>
            <a:ext cx="10920162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POINT ECONOMIQUE et FINANCIER 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BB5333-112F-847E-39D2-C5BBD3B4E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29" y="101601"/>
            <a:ext cx="692171" cy="4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414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4805</TotalTime>
  <Words>4184</Words>
  <Application>Microsoft Office PowerPoint</Application>
  <PresentationFormat>Grand écran</PresentationFormat>
  <Paragraphs>406</Paragraphs>
  <Slides>32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8" baseType="lpstr">
      <vt:lpstr>Amasis MT Pro Black</vt:lpstr>
      <vt:lpstr>Arial</vt:lpstr>
      <vt:lpstr>Bookman Old Style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Hans NEEB</dc:creator>
  <cp:lastModifiedBy>golf montal</cp:lastModifiedBy>
  <cp:revision>79</cp:revision>
  <cp:lastPrinted>2025-09-12T07:47:56Z</cp:lastPrinted>
  <dcterms:created xsi:type="dcterms:W3CDTF">2024-11-14T21:05:00Z</dcterms:created>
  <dcterms:modified xsi:type="dcterms:W3CDTF">2025-09-17T14:31:58Z</dcterms:modified>
</cp:coreProperties>
</file>